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258" r:id="rId3"/>
    <p:sldId id="314" r:id="rId4"/>
    <p:sldId id="316" r:id="rId5"/>
    <p:sldId id="359" r:id="rId6"/>
    <p:sldId id="358" r:id="rId7"/>
    <p:sldId id="317" r:id="rId8"/>
    <p:sldId id="354" r:id="rId9"/>
    <p:sldId id="356" r:id="rId10"/>
    <p:sldId id="360" r:id="rId11"/>
    <p:sldId id="361" r:id="rId12"/>
    <p:sldId id="362" r:id="rId13"/>
    <p:sldId id="357" r:id="rId14"/>
    <p:sldId id="353" r:id="rId15"/>
    <p:sldId id="363" r:id="rId16"/>
    <p:sldId id="364" r:id="rId17"/>
    <p:sldId id="365" r:id="rId18"/>
    <p:sldId id="366" r:id="rId19"/>
    <p:sldId id="369" r:id="rId20"/>
    <p:sldId id="370" r:id="rId21"/>
    <p:sldId id="371" r:id="rId22"/>
    <p:sldId id="372" r:id="rId23"/>
    <p:sldId id="373" r:id="rId24"/>
    <p:sldId id="290" r:id="rId25"/>
    <p:sldId id="289" r:id="rId26"/>
  </p:sldIdLst>
  <p:sldSz cx="9144000" cy="6858000" type="screen4x3"/>
  <p:notesSz cx="9144000" cy="6858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39" autoAdjust="0"/>
    <p:restoredTop sz="92037" autoAdjust="0"/>
  </p:normalViewPr>
  <p:slideViewPr>
    <p:cSldViewPr>
      <p:cViewPr varScale="1">
        <p:scale>
          <a:sx n="84" d="100"/>
          <a:sy n="84" d="100"/>
        </p:scale>
        <p:origin x="1440" y="7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9D4795-6FEC-412C-AA49-10D97FC97C4C}" type="datetimeFigureOut">
              <a:rPr lang="en-US" smtClean="0"/>
              <a:pPr/>
              <a:t>12/19/2017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tr-TR"/>
              <a:t>asfasdasdasd</a:t>
            </a:r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1E11CD-9135-4792-89B7-D79AAA2D9710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20619227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A6DB26-DB67-41A7-B317-5D57B16A0D9E}" type="datetimeFigureOut">
              <a:rPr lang="tr-TR" smtClean="0"/>
              <a:pPr/>
              <a:t>19.12.2017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tr-TR"/>
              <a:t>asfasdasdasd</a:t>
            </a:r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0F5145-4295-42B6-A96D-CCFB88C5FF6E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3676152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F5145-4295-42B6-A96D-CCFB88C5FF6E}" type="slidenum">
              <a:rPr lang="tr-TR" smtClean="0"/>
              <a:pPr/>
              <a:t>1</a:t>
            </a:fld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FCC6F992-8F00-429C-AF81-F71D4A26B469}" type="datetime1">
              <a:rPr lang="tr-TR" smtClean="0"/>
              <a:pPr/>
              <a:t>19.12.2017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tr-TR"/>
              <a:t>asfasdasdasd</a:t>
            </a:r>
          </a:p>
        </p:txBody>
      </p:sp>
    </p:spTree>
    <p:extLst>
      <p:ext uri="{BB962C8B-B14F-4D97-AF65-F5344CB8AC3E}">
        <p14:creationId xmlns:p14="http://schemas.microsoft.com/office/powerpoint/2010/main" val="4250137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F5145-4295-42B6-A96D-CCFB88C5FF6E}" type="slidenum">
              <a:rPr lang="tr-TR" smtClean="0"/>
              <a:pPr/>
              <a:t>10</a:t>
            </a:fld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4F20371-AAFC-469F-A3CD-4D06D17952A6}" type="datetime1">
              <a:rPr lang="tr-TR" smtClean="0"/>
              <a:pPr/>
              <a:t>20.12.2017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tr-TR"/>
              <a:t>asfasdasdasd</a:t>
            </a:r>
          </a:p>
        </p:txBody>
      </p:sp>
    </p:spTree>
    <p:extLst>
      <p:ext uri="{BB962C8B-B14F-4D97-AF65-F5344CB8AC3E}">
        <p14:creationId xmlns:p14="http://schemas.microsoft.com/office/powerpoint/2010/main" val="6134408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F5145-4295-42B6-A96D-CCFB88C5FF6E}" type="slidenum">
              <a:rPr lang="tr-TR" smtClean="0"/>
              <a:pPr/>
              <a:t>11</a:t>
            </a:fld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4F20371-AAFC-469F-A3CD-4D06D17952A6}" type="datetime1">
              <a:rPr lang="tr-TR" smtClean="0"/>
              <a:pPr/>
              <a:t>20.12.2017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tr-TR"/>
              <a:t>asfasdasdasd</a:t>
            </a:r>
          </a:p>
        </p:txBody>
      </p:sp>
    </p:spTree>
    <p:extLst>
      <p:ext uri="{BB962C8B-B14F-4D97-AF65-F5344CB8AC3E}">
        <p14:creationId xmlns:p14="http://schemas.microsoft.com/office/powerpoint/2010/main" val="14754973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F5145-4295-42B6-A96D-CCFB88C5FF6E}" type="slidenum">
              <a:rPr lang="tr-TR" smtClean="0"/>
              <a:pPr/>
              <a:t>12</a:t>
            </a:fld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4F20371-AAFC-469F-A3CD-4D06D17952A6}" type="datetime1">
              <a:rPr lang="tr-TR" smtClean="0"/>
              <a:pPr/>
              <a:t>20.12.2017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tr-TR"/>
              <a:t>asfasdasdasd</a:t>
            </a:r>
          </a:p>
        </p:txBody>
      </p:sp>
    </p:spTree>
    <p:extLst>
      <p:ext uri="{BB962C8B-B14F-4D97-AF65-F5344CB8AC3E}">
        <p14:creationId xmlns:p14="http://schemas.microsoft.com/office/powerpoint/2010/main" val="36443429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F5145-4295-42B6-A96D-CCFB88C5FF6E}" type="slidenum">
              <a:rPr lang="tr-TR" smtClean="0"/>
              <a:pPr/>
              <a:t>13</a:t>
            </a:fld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4F20371-AAFC-469F-A3CD-4D06D17952A6}" type="datetime1">
              <a:rPr lang="tr-TR" smtClean="0"/>
              <a:pPr/>
              <a:t>20.12.2017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tr-TR"/>
              <a:t>asfasdasdasd</a:t>
            </a:r>
          </a:p>
        </p:txBody>
      </p:sp>
    </p:spTree>
    <p:extLst>
      <p:ext uri="{BB962C8B-B14F-4D97-AF65-F5344CB8AC3E}">
        <p14:creationId xmlns:p14="http://schemas.microsoft.com/office/powerpoint/2010/main" val="9091397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F5145-4295-42B6-A96D-CCFB88C5FF6E}" type="slidenum">
              <a:rPr lang="tr-TR" smtClean="0"/>
              <a:pPr/>
              <a:t>14</a:t>
            </a:fld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4F20371-AAFC-469F-A3CD-4D06D17952A6}" type="datetime1">
              <a:rPr lang="tr-TR" smtClean="0"/>
              <a:pPr/>
              <a:t>20.12.2017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tr-TR"/>
              <a:t>asfasdasdasd</a:t>
            </a:r>
          </a:p>
        </p:txBody>
      </p:sp>
    </p:spTree>
    <p:extLst>
      <p:ext uri="{BB962C8B-B14F-4D97-AF65-F5344CB8AC3E}">
        <p14:creationId xmlns:p14="http://schemas.microsoft.com/office/powerpoint/2010/main" val="26788681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F5145-4295-42B6-A96D-CCFB88C5FF6E}" type="slidenum">
              <a:rPr lang="tr-TR" smtClean="0"/>
              <a:pPr/>
              <a:t>15</a:t>
            </a:fld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4F20371-AAFC-469F-A3CD-4D06D17952A6}" type="datetime1">
              <a:rPr lang="tr-TR" smtClean="0"/>
              <a:pPr/>
              <a:t>20.12.2017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tr-TR"/>
              <a:t>asfasdasdasd</a:t>
            </a:r>
          </a:p>
        </p:txBody>
      </p:sp>
    </p:spTree>
    <p:extLst>
      <p:ext uri="{BB962C8B-B14F-4D97-AF65-F5344CB8AC3E}">
        <p14:creationId xmlns:p14="http://schemas.microsoft.com/office/powerpoint/2010/main" val="25130091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F5145-4295-42B6-A96D-CCFB88C5FF6E}" type="slidenum">
              <a:rPr lang="tr-TR" smtClean="0"/>
              <a:pPr/>
              <a:t>16</a:t>
            </a:fld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4F20371-AAFC-469F-A3CD-4D06D17952A6}" type="datetime1">
              <a:rPr lang="tr-TR" smtClean="0"/>
              <a:pPr/>
              <a:t>20.12.2017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tr-TR"/>
              <a:t>asfasdasdasd</a:t>
            </a:r>
          </a:p>
        </p:txBody>
      </p:sp>
    </p:spTree>
    <p:extLst>
      <p:ext uri="{BB962C8B-B14F-4D97-AF65-F5344CB8AC3E}">
        <p14:creationId xmlns:p14="http://schemas.microsoft.com/office/powerpoint/2010/main" val="11146413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F5145-4295-42B6-A96D-CCFB88C5FF6E}" type="slidenum">
              <a:rPr lang="tr-TR" smtClean="0"/>
              <a:pPr/>
              <a:t>17</a:t>
            </a:fld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4F20371-AAFC-469F-A3CD-4D06D17952A6}" type="datetime1">
              <a:rPr lang="tr-TR" smtClean="0"/>
              <a:pPr/>
              <a:t>20.12.2017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tr-TR"/>
              <a:t>asfasdasdasd</a:t>
            </a:r>
          </a:p>
        </p:txBody>
      </p:sp>
    </p:spTree>
    <p:extLst>
      <p:ext uri="{BB962C8B-B14F-4D97-AF65-F5344CB8AC3E}">
        <p14:creationId xmlns:p14="http://schemas.microsoft.com/office/powerpoint/2010/main" val="9205165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F5145-4295-42B6-A96D-CCFB88C5FF6E}" type="slidenum">
              <a:rPr lang="tr-TR" smtClean="0"/>
              <a:pPr/>
              <a:t>18</a:t>
            </a:fld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4F20371-AAFC-469F-A3CD-4D06D17952A6}" type="datetime1">
              <a:rPr lang="tr-TR" smtClean="0"/>
              <a:pPr/>
              <a:t>20.12.2017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tr-TR"/>
              <a:t>asfasdasdasd</a:t>
            </a:r>
          </a:p>
        </p:txBody>
      </p:sp>
    </p:spTree>
    <p:extLst>
      <p:ext uri="{BB962C8B-B14F-4D97-AF65-F5344CB8AC3E}">
        <p14:creationId xmlns:p14="http://schemas.microsoft.com/office/powerpoint/2010/main" val="35462966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F5145-4295-42B6-A96D-CCFB88C5FF6E}" type="slidenum">
              <a:rPr lang="tr-TR" smtClean="0"/>
              <a:pPr/>
              <a:t>20</a:t>
            </a:fld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4F20371-AAFC-469F-A3CD-4D06D17952A6}" type="datetime1">
              <a:rPr lang="tr-TR" smtClean="0"/>
              <a:pPr/>
              <a:t>20.12.2017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tr-TR"/>
              <a:t>asfasdasdasd</a:t>
            </a:r>
          </a:p>
        </p:txBody>
      </p:sp>
    </p:spTree>
    <p:extLst>
      <p:ext uri="{BB962C8B-B14F-4D97-AF65-F5344CB8AC3E}">
        <p14:creationId xmlns:p14="http://schemas.microsoft.com/office/powerpoint/2010/main" val="3631318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F5145-4295-42B6-A96D-CCFB88C5FF6E}" type="slidenum">
              <a:rPr lang="tr-TR" smtClean="0"/>
              <a:pPr/>
              <a:t>2</a:t>
            </a:fld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4F20371-AAFC-469F-A3CD-4D06D17952A6}" type="datetime1">
              <a:rPr lang="tr-TR" smtClean="0"/>
              <a:pPr/>
              <a:t>20.12.2017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tr-TR"/>
              <a:t>asfasdasdasd</a:t>
            </a:r>
          </a:p>
        </p:txBody>
      </p:sp>
    </p:spTree>
    <p:extLst>
      <p:ext uri="{BB962C8B-B14F-4D97-AF65-F5344CB8AC3E}">
        <p14:creationId xmlns:p14="http://schemas.microsoft.com/office/powerpoint/2010/main" val="14863415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F5145-4295-42B6-A96D-CCFB88C5FF6E}" type="slidenum">
              <a:rPr lang="tr-TR" smtClean="0"/>
              <a:pPr/>
              <a:t>21</a:t>
            </a:fld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4F20371-AAFC-469F-A3CD-4D06D17952A6}" type="datetime1">
              <a:rPr lang="tr-TR" smtClean="0"/>
              <a:pPr/>
              <a:t>20.12.2017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tr-TR"/>
              <a:t>asfasdasdasd</a:t>
            </a:r>
          </a:p>
        </p:txBody>
      </p:sp>
    </p:spTree>
    <p:extLst>
      <p:ext uri="{BB962C8B-B14F-4D97-AF65-F5344CB8AC3E}">
        <p14:creationId xmlns:p14="http://schemas.microsoft.com/office/powerpoint/2010/main" val="3724510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F5145-4295-42B6-A96D-CCFB88C5FF6E}" type="slidenum">
              <a:rPr lang="tr-TR" smtClean="0"/>
              <a:pPr/>
              <a:t>22</a:t>
            </a:fld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4F20371-AAFC-469F-A3CD-4D06D17952A6}" type="datetime1">
              <a:rPr lang="tr-TR" smtClean="0"/>
              <a:pPr/>
              <a:t>20.12.2017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tr-TR"/>
              <a:t>asfasdasdasd</a:t>
            </a:r>
          </a:p>
        </p:txBody>
      </p:sp>
    </p:spTree>
    <p:extLst>
      <p:ext uri="{BB962C8B-B14F-4D97-AF65-F5344CB8AC3E}">
        <p14:creationId xmlns:p14="http://schemas.microsoft.com/office/powerpoint/2010/main" val="40467977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F5145-4295-42B6-A96D-CCFB88C5FF6E}" type="slidenum">
              <a:rPr lang="tr-TR" smtClean="0"/>
              <a:pPr/>
              <a:t>23</a:t>
            </a:fld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4F20371-AAFC-469F-A3CD-4D06D17952A6}" type="datetime1">
              <a:rPr lang="tr-TR" smtClean="0"/>
              <a:pPr/>
              <a:t>20.12.2017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tr-TR"/>
              <a:t>asfasdasdasd</a:t>
            </a:r>
          </a:p>
        </p:txBody>
      </p:sp>
    </p:spTree>
    <p:extLst>
      <p:ext uri="{BB962C8B-B14F-4D97-AF65-F5344CB8AC3E}">
        <p14:creationId xmlns:p14="http://schemas.microsoft.com/office/powerpoint/2010/main" val="30030676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F5145-4295-42B6-A96D-CCFB88C5FF6E}" type="slidenum">
              <a:rPr lang="tr-TR" smtClean="0"/>
              <a:pPr/>
              <a:t>3</a:t>
            </a:fld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4F20371-AAFC-469F-A3CD-4D06D17952A6}" type="datetime1">
              <a:rPr lang="tr-TR" smtClean="0"/>
              <a:pPr/>
              <a:t>20.12.2017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tr-TR"/>
              <a:t>asfasdasdasd</a:t>
            </a:r>
          </a:p>
        </p:txBody>
      </p:sp>
    </p:spTree>
    <p:extLst>
      <p:ext uri="{BB962C8B-B14F-4D97-AF65-F5344CB8AC3E}">
        <p14:creationId xmlns:p14="http://schemas.microsoft.com/office/powerpoint/2010/main" val="1486341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F5145-4295-42B6-A96D-CCFB88C5FF6E}" type="slidenum">
              <a:rPr lang="tr-TR" smtClean="0"/>
              <a:pPr/>
              <a:t>4</a:t>
            </a:fld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4F20371-AAFC-469F-A3CD-4D06D17952A6}" type="datetime1">
              <a:rPr lang="tr-TR" smtClean="0"/>
              <a:pPr/>
              <a:t>20.12.2017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tr-TR"/>
              <a:t>asfasdasdasd</a:t>
            </a:r>
          </a:p>
        </p:txBody>
      </p:sp>
    </p:spTree>
    <p:extLst>
      <p:ext uri="{BB962C8B-B14F-4D97-AF65-F5344CB8AC3E}">
        <p14:creationId xmlns:p14="http://schemas.microsoft.com/office/powerpoint/2010/main" val="3082659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F5145-4295-42B6-A96D-CCFB88C5FF6E}" type="slidenum">
              <a:rPr lang="tr-TR" smtClean="0"/>
              <a:pPr/>
              <a:t>5</a:t>
            </a:fld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4F20371-AAFC-469F-A3CD-4D06D17952A6}" type="datetime1">
              <a:rPr lang="tr-TR" smtClean="0"/>
              <a:pPr/>
              <a:t>20.12.2017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tr-TR"/>
              <a:t>asfasdasdasd</a:t>
            </a:r>
          </a:p>
        </p:txBody>
      </p:sp>
    </p:spTree>
    <p:extLst>
      <p:ext uri="{BB962C8B-B14F-4D97-AF65-F5344CB8AC3E}">
        <p14:creationId xmlns:p14="http://schemas.microsoft.com/office/powerpoint/2010/main" val="2711841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F5145-4295-42B6-A96D-CCFB88C5FF6E}" type="slidenum">
              <a:rPr lang="tr-TR" smtClean="0"/>
              <a:pPr/>
              <a:t>6</a:t>
            </a:fld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4F20371-AAFC-469F-A3CD-4D06D17952A6}" type="datetime1">
              <a:rPr lang="tr-TR" smtClean="0"/>
              <a:pPr/>
              <a:t>20.12.2017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tr-TR"/>
              <a:t>asfasdasdasd</a:t>
            </a:r>
          </a:p>
        </p:txBody>
      </p:sp>
    </p:spTree>
    <p:extLst>
      <p:ext uri="{BB962C8B-B14F-4D97-AF65-F5344CB8AC3E}">
        <p14:creationId xmlns:p14="http://schemas.microsoft.com/office/powerpoint/2010/main" val="23288402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F5145-4295-42B6-A96D-CCFB88C5FF6E}" type="slidenum">
              <a:rPr lang="tr-TR" smtClean="0"/>
              <a:pPr/>
              <a:t>7</a:t>
            </a:fld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4F20371-AAFC-469F-A3CD-4D06D17952A6}" type="datetime1">
              <a:rPr lang="tr-TR" smtClean="0"/>
              <a:pPr/>
              <a:t>20.12.2017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tr-TR"/>
              <a:t>asfasdasdasd</a:t>
            </a:r>
          </a:p>
        </p:txBody>
      </p:sp>
    </p:spTree>
    <p:extLst>
      <p:ext uri="{BB962C8B-B14F-4D97-AF65-F5344CB8AC3E}">
        <p14:creationId xmlns:p14="http://schemas.microsoft.com/office/powerpoint/2010/main" val="3522991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F5145-4295-42B6-A96D-CCFB88C5FF6E}" type="slidenum">
              <a:rPr lang="tr-TR" smtClean="0"/>
              <a:pPr/>
              <a:t>8</a:t>
            </a:fld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4F20371-AAFC-469F-A3CD-4D06D17952A6}" type="datetime1">
              <a:rPr lang="tr-TR" smtClean="0"/>
              <a:pPr/>
              <a:t>20.12.2017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tr-TR"/>
              <a:t>asfasdasdasd</a:t>
            </a:r>
          </a:p>
        </p:txBody>
      </p:sp>
    </p:spTree>
    <p:extLst>
      <p:ext uri="{BB962C8B-B14F-4D97-AF65-F5344CB8AC3E}">
        <p14:creationId xmlns:p14="http://schemas.microsoft.com/office/powerpoint/2010/main" val="32379414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F5145-4295-42B6-A96D-CCFB88C5FF6E}" type="slidenum">
              <a:rPr lang="tr-TR" smtClean="0"/>
              <a:pPr/>
              <a:t>9</a:t>
            </a:fld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4F20371-AAFC-469F-A3CD-4D06D17952A6}" type="datetime1">
              <a:rPr lang="tr-TR" smtClean="0"/>
              <a:pPr/>
              <a:t>20.12.2017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tr-TR"/>
              <a:t>asfasdasdasd</a:t>
            </a:r>
          </a:p>
        </p:txBody>
      </p:sp>
    </p:spTree>
    <p:extLst>
      <p:ext uri="{BB962C8B-B14F-4D97-AF65-F5344CB8AC3E}">
        <p14:creationId xmlns:p14="http://schemas.microsoft.com/office/powerpoint/2010/main" val="33317019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ikdörtgen 15"/>
          <p:cNvSpPr/>
          <p:nvPr/>
        </p:nvSpPr>
        <p:spPr>
          <a:xfrm>
            <a:off x="1066801" y="3064284"/>
            <a:ext cx="6916038" cy="914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15000"/>
              </a:lnSpc>
              <a:spcAft>
                <a:spcPts val="0"/>
              </a:spcAft>
            </a:pPr>
            <a:r>
              <a:rPr lang="en-US" sz="2400" b="1" dirty="0">
                <a:latin typeface="Times New Roman"/>
                <a:ea typeface="Calibri"/>
                <a:cs typeface="Times New Roman"/>
              </a:rPr>
              <a:t>Weakly Supervised Extraction of Cyber Attacks from Twitter with Turkish Tweet Analysis</a:t>
            </a:r>
            <a:endParaRPr lang="tr-TR" sz="1600" dirty="0">
              <a:ea typeface="Calibri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408228" y="413156"/>
            <a:ext cx="8278572" cy="9141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200"/>
              </a:lnSpc>
              <a:spcBef>
                <a:spcPts val="360"/>
              </a:spcBef>
            </a:pP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Sample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</a:t>
            </a: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Tweets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</a:t>
            </a: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After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an Attack</a:t>
            </a:r>
            <a:endParaRPr lang="en-US" sz="4800" b="1" baseline="3120" dirty="0">
              <a:solidFill>
                <a:srgbClr val="7E7E7E"/>
              </a:solidFill>
              <a:cs typeface="Calibri"/>
            </a:endParaRPr>
          </a:p>
        </p:txBody>
      </p:sp>
      <p:sp>
        <p:nvSpPr>
          <p:cNvPr id="14" name="object 8"/>
          <p:cNvSpPr txBox="1"/>
          <p:nvPr/>
        </p:nvSpPr>
        <p:spPr>
          <a:xfrm>
            <a:off x="1371600" y="1725507"/>
            <a:ext cx="7620000" cy="49700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7D6CE30B-9BE6-4581-B371-C09332D94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180" y="1524000"/>
            <a:ext cx="7086600" cy="1981200"/>
          </a:xfrm>
          <a:prstGeom prst="rect">
            <a:avLst/>
          </a:prstGeom>
        </p:spPr>
      </p:pic>
      <p:pic>
        <p:nvPicPr>
          <p:cNvPr id="4" name="Resim 3">
            <a:extLst>
              <a:ext uri="{FF2B5EF4-FFF2-40B4-BE49-F238E27FC236}">
                <a16:creationId xmlns:a16="http://schemas.microsoft.com/office/drawing/2014/main" id="{5E5DF2BA-784D-4BA6-A175-569D7A4E5C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180" y="4210542"/>
            <a:ext cx="7000875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690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408228" y="413156"/>
            <a:ext cx="8278572" cy="9141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200"/>
              </a:lnSpc>
              <a:spcBef>
                <a:spcPts val="360"/>
              </a:spcBef>
            </a:pP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Sample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</a:t>
            </a: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Tweets</a:t>
            </a:r>
            <a:endParaRPr lang="en-US" sz="4800" b="1" baseline="3120" dirty="0">
              <a:solidFill>
                <a:srgbClr val="7E7E7E"/>
              </a:solidFill>
              <a:cs typeface="Calibri"/>
            </a:endParaRPr>
          </a:p>
        </p:txBody>
      </p:sp>
      <p:sp>
        <p:nvSpPr>
          <p:cNvPr id="14" name="object 8"/>
          <p:cNvSpPr txBox="1"/>
          <p:nvPr/>
        </p:nvSpPr>
        <p:spPr>
          <a:xfrm>
            <a:off x="1371600" y="1711137"/>
            <a:ext cx="7620000" cy="49700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" name="Resim 1">
            <a:extLst>
              <a:ext uri="{FF2B5EF4-FFF2-40B4-BE49-F238E27FC236}">
                <a16:creationId xmlns:a16="http://schemas.microsoft.com/office/drawing/2014/main" id="{F64156A9-35F1-47BD-9A7E-9F653FA8E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9917" y="1605058"/>
            <a:ext cx="4594083" cy="4338541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7A4E3659-3DE9-49E7-8646-A2BB7F36D6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64" y="1447800"/>
            <a:ext cx="4331579" cy="2788454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BA67F64E-6EAC-4B9F-AAB9-6106AC5860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1545" y="3892754"/>
            <a:ext cx="3978215" cy="2923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860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408228" y="413156"/>
            <a:ext cx="8278572" cy="9141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200"/>
              </a:lnSpc>
              <a:spcBef>
                <a:spcPts val="360"/>
              </a:spcBef>
            </a:pP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Sample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</a:t>
            </a: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False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</a:t>
            </a: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Positive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</a:t>
            </a:r>
            <a:endParaRPr lang="en-US" sz="4800" b="1" baseline="3120" dirty="0">
              <a:solidFill>
                <a:srgbClr val="7E7E7E"/>
              </a:solidFill>
              <a:cs typeface="Calibri"/>
            </a:endParaRPr>
          </a:p>
        </p:txBody>
      </p:sp>
      <p:sp>
        <p:nvSpPr>
          <p:cNvPr id="14" name="object 8"/>
          <p:cNvSpPr txBox="1"/>
          <p:nvPr/>
        </p:nvSpPr>
        <p:spPr>
          <a:xfrm>
            <a:off x="1371600" y="1725507"/>
            <a:ext cx="7620000" cy="49700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1BDF51B8-28FF-44FC-82C6-A25D43E766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664" y="1716363"/>
            <a:ext cx="7505700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104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408228" y="413156"/>
            <a:ext cx="8278572" cy="9141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200"/>
              </a:lnSpc>
              <a:spcBef>
                <a:spcPts val="360"/>
              </a:spcBef>
            </a:pP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Cognitive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Solution</a:t>
            </a:r>
            <a:endParaRPr lang="en-US" sz="4800" b="1" baseline="3120" dirty="0">
              <a:solidFill>
                <a:srgbClr val="7E7E7E"/>
              </a:solidFill>
              <a:cs typeface="Calibri"/>
            </a:endParaRPr>
          </a:p>
        </p:txBody>
      </p:sp>
      <p:sp>
        <p:nvSpPr>
          <p:cNvPr id="14" name="object 8"/>
          <p:cNvSpPr txBox="1"/>
          <p:nvPr/>
        </p:nvSpPr>
        <p:spPr>
          <a:xfrm>
            <a:off x="1371600" y="1725507"/>
            <a:ext cx="7620000" cy="49700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0" name="object 3"/>
          <p:cNvSpPr txBox="1"/>
          <p:nvPr/>
        </p:nvSpPr>
        <p:spPr>
          <a:xfrm rot="16200000">
            <a:off x="-1790699" y="3314702"/>
            <a:ext cx="4953002" cy="76199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algn="ctr">
              <a:lnSpc>
                <a:spcPts val="4585"/>
              </a:lnSpc>
              <a:spcBef>
                <a:spcPts val="229"/>
              </a:spcBef>
            </a:pP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Key</a:t>
            </a:r>
            <a:r>
              <a:rPr lang="tr-TR" sz="6000" b="1" baseline="3103" dirty="0">
                <a:solidFill>
                  <a:srgbClr val="00AFEF"/>
                </a:solidFill>
                <a:cs typeface="Calibri"/>
              </a:rPr>
              <a:t> </a:t>
            </a: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Notes</a:t>
            </a:r>
            <a:endParaRPr sz="6000" dirty="0">
              <a:latin typeface="Calibri"/>
              <a:cs typeface="Calibri"/>
            </a:endParaRPr>
          </a:p>
        </p:txBody>
      </p:sp>
      <p:sp>
        <p:nvSpPr>
          <p:cNvPr id="21" name="object 12"/>
          <p:cNvSpPr/>
          <p:nvPr/>
        </p:nvSpPr>
        <p:spPr>
          <a:xfrm flipH="1">
            <a:off x="971516" y="1725507"/>
            <a:ext cx="45719" cy="444669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F9A945F6-0CFE-49B3-BA03-9A2B90D634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27352"/>
            <a:ext cx="9144000" cy="523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982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1017235" y="545655"/>
            <a:ext cx="8278572" cy="9141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200"/>
              </a:lnSpc>
              <a:spcBef>
                <a:spcPts val="360"/>
              </a:spcBef>
            </a:pPr>
            <a:r>
              <a:rPr lang="en-US" sz="4800" b="1" baseline="3120" dirty="0">
                <a:solidFill>
                  <a:srgbClr val="7E7E7E"/>
                </a:solidFill>
                <a:cs typeface="Calibri"/>
              </a:rPr>
              <a:t>Why is NLP Hard?</a:t>
            </a:r>
          </a:p>
        </p:txBody>
      </p:sp>
      <p:sp>
        <p:nvSpPr>
          <p:cNvPr id="14" name="object 8"/>
          <p:cNvSpPr txBox="1"/>
          <p:nvPr/>
        </p:nvSpPr>
        <p:spPr>
          <a:xfrm>
            <a:off x="1371600" y="1725507"/>
            <a:ext cx="7620000" cy="49700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0" name="object 3"/>
          <p:cNvSpPr txBox="1"/>
          <p:nvPr/>
        </p:nvSpPr>
        <p:spPr>
          <a:xfrm rot="16200000">
            <a:off x="-1790699" y="3314702"/>
            <a:ext cx="4953002" cy="76199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algn="ctr">
              <a:lnSpc>
                <a:spcPts val="4585"/>
              </a:lnSpc>
              <a:spcBef>
                <a:spcPts val="229"/>
              </a:spcBef>
            </a:pP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Key</a:t>
            </a:r>
            <a:r>
              <a:rPr lang="tr-TR" sz="6000" b="1" baseline="3103" dirty="0">
                <a:solidFill>
                  <a:srgbClr val="00AFEF"/>
                </a:solidFill>
                <a:cs typeface="Calibri"/>
              </a:rPr>
              <a:t> </a:t>
            </a: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Notes</a:t>
            </a:r>
            <a:endParaRPr sz="6000" dirty="0">
              <a:latin typeface="Calibri"/>
              <a:cs typeface="Calibri"/>
            </a:endParaRPr>
          </a:p>
        </p:txBody>
      </p:sp>
      <p:sp>
        <p:nvSpPr>
          <p:cNvPr id="21" name="object 12"/>
          <p:cNvSpPr/>
          <p:nvPr/>
        </p:nvSpPr>
        <p:spPr>
          <a:xfrm flipH="1">
            <a:off x="971516" y="1725507"/>
            <a:ext cx="45719" cy="444669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E2856013-E105-4CBB-8782-DCA1844604E3}"/>
              </a:ext>
            </a:extLst>
          </p:cNvPr>
          <p:cNvSpPr/>
          <p:nvPr/>
        </p:nvSpPr>
        <p:spPr>
          <a:xfrm>
            <a:off x="1322032" y="1725507"/>
            <a:ext cx="728856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Language is highly ambiguous– it relies on subtle cues and contexts to convey meaning.</a:t>
            </a:r>
          </a:p>
          <a:p>
            <a:endParaRPr lang="en-US" dirty="0"/>
          </a:p>
          <a:p>
            <a:r>
              <a:rPr lang="en-US" dirty="0"/>
              <a:t>Take this simple example: “I love flying planes.”</a:t>
            </a:r>
          </a:p>
          <a:p>
            <a:endParaRPr lang="en-US" dirty="0"/>
          </a:p>
          <a:p>
            <a:r>
              <a:rPr lang="en-US" dirty="0"/>
              <a:t>Do I enjoy participating in the act of piloting an aircraft? Or am I expressing an appreciation for man-made vehicles engaged in movement through the air on wings?</a:t>
            </a:r>
          </a:p>
          <a:p>
            <a:endParaRPr lang="en-US" dirty="0"/>
          </a:p>
          <a:p>
            <a:r>
              <a:rPr lang="en-US" dirty="0"/>
              <a:t>A single sentence can carry different meanings. After thousands of years of evolution, languages have evolved to become shorter and less explicit. For humans, this is very efficient.</a:t>
            </a:r>
          </a:p>
        </p:txBody>
      </p:sp>
    </p:spTree>
    <p:extLst>
      <p:ext uri="{BB962C8B-B14F-4D97-AF65-F5344CB8AC3E}">
        <p14:creationId xmlns:p14="http://schemas.microsoft.com/office/powerpoint/2010/main" val="1480881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1017235" y="545655"/>
            <a:ext cx="8278572" cy="9141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200"/>
              </a:lnSpc>
              <a:spcBef>
                <a:spcPts val="360"/>
              </a:spcBef>
            </a:pP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Extracting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</a:t>
            </a: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Twitter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Data</a:t>
            </a:r>
            <a:endParaRPr lang="en-US" sz="4800" b="1" baseline="3120" dirty="0">
              <a:solidFill>
                <a:srgbClr val="7E7E7E"/>
              </a:solidFill>
              <a:cs typeface="Calibri"/>
            </a:endParaRPr>
          </a:p>
        </p:txBody>
      </p:sp>
      <p:sp>
        <p:nvSpPr>
          <p:cNvPr id="14" name="object 8"/>
          <p:cNvSpPr txBox="1"/>
          <p:nvPr/>
        </p:nvSpPr>
        <p:spPr>
          <a:xfrm>
            <a:off x="1371600" y="1725507"/>
            <a:ext cx="7620000" cy="49700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81B6FF2A-32F9-4178-B93C-DCFFACB80D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59851"/>
            <a:ext cx="9144000" cy="458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727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1017235" y="545655"/>
            <a:ext cx="8278572" cy="9141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200"/>
              </a:lnSpc>
              <a:spcBef>
                <a:spcPts val="360"/>
              </a:spcBef>
            </a:pP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Extracting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</a:t>
            </a: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Twitter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Data</a:t>
            </a:r>
            <a:endParaRPr lang="en-US" sz="4800" b="1" baseline="3120" dirty="0">
              <a:solidFill>
                <a:srgbClr val="7E7E7E"/>
              </a:solidFill>
              <a:cs typeface="Calibri"/>
            </a:endParaRPr>
          </a:p>
        </p:txBody>
      </p:sp>
      <p:sp>
        <p:nvSpPr>
          <p:cNvPr id="14" name="object 8"/>
          <p:cNvSpPr txBox="1"/>
          <p:nvPr/>
        </p:nvSpPr>
        <p:spPr>
          <a:xfrm>
            <a:off x="1371600" y="1725507"/>
            <a:ext cx="7620000" cy="49700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" name="Resim 1">
            <a:extLst>
              <a:ext uri="{FF2B5EF4-FFF2-40B4-BE49-F238E27FC236}">
                <a16:creationId xmlns:a16="http://schemas.microsoft.com/office/drawing/2014/main" id="{ACD36365-3B4A-43B2-9F70-471118EBC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26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925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1017235" y="545655"/>
            <a:ext cx="8278572" cy="9141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200"/>
              </a:lnSpc>
              <a:spcBef>
                <a:spcPts val="360"/>
              </a:spcBef>
            </a:pP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Extracting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</a:t>
            </a: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Twitter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Data</a:t>
            </a:r>
            <a:endParaRPr lang="en-US" sz="4800" b="1" baseline="3120" dirty="0">
              <a:solidFill>
                <a:srgbClr val="7E7E7E"/>
              </a:solidFill>
              <a:cs typeface="Calibri"/>
            </a:endParaRPr>
          </a:p>
        </p:txBody>
      </p:sp>
      <p:sp>
        <p:nvSpPr>
          <p:cNvPr id="14" name="object 8"/>
          <p:cNvSpPr txBox="1"/>
          <p:nvPr/>
        </p:nvSpPr>
        <p:spPr>
          <a:xfrm>
            <a:off x="1371600" y="1725507"/>
            <a:ext cx="7620000" cy="49700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7C2BD0AE-BEE0-4CE1-B287-4E1082DAE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8" y="0"/>
            <a:ext cx="91079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570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1042314" y="533717"/>
            <a:ext cx="8278572" cy="9141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200"/>
              </a:lnSpc>
              <a:spcBef>
                <a:spcPts val="360"/>
              </a:spcBef>
            </a:pP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Extracting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</a:t>
            </a: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Twitter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Data</a:t>
            </a:r>
            <a:endParaRPr lang="en-US" sz="4800" b="1" baseline="3120" dirty="0">
              <a:solidFill>
                <a:srgbClr val="7E7E7E"/>
              </a:solidFill>
              <a:cs typeface="Calibri"/>
            </a:endParaRPr>
          </a:p>
        </p:txBody>
      </p:sp>
      <p:sp>
        <p:nvSpPr>
          <p:cNvPr id="14" name="object 8"/>
          <p:cNvSpPr txBox="1"/>
          <p:nvPr/>
        </p:nvSpPr>
        <p:spPr>
          <a:xfrm>
            <a:off x="1371600" y="1725507"/>
            <a:ext cx="7620000" cy="49700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" name="Resim 1">
            <a:extLst>
              <a:ext uri="{FF2B5EF4-FFF2-40B4-BE49-F238E27FC236}">
                <a16:creationId xmlns:a16="http://schemas.microsoft.com/office/drawing/2014/main" id="{9C2FEF5F-0C4F-4EDB-B9FB-5894072432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447659"/>
            <a:ext cx="7210425" cy="479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642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>
            <a:extLst>
              <a:ext uri="{FF2B5EF4-FFF2-40B4-BE49-F238E27FC236}">
                <a16:creationId xmlns:a16="http://schemas.microsoft.com/office/drawing/2014/main" id="{E275AAD9-BAC5-4F2F-8652-7A57E53BE9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57137"/>
            <a:ext cx="8095673" cy="671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461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12"/>
          <p:cNvSpPr/>
          <p:nvPr/>
        </p:nvSpPr>
        <p:spPr>
          <a:xfrm>
            <a:off x="1117092" y="1738882"/>
            <a:ext cx="45719" cy="481431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10" name="object 10"/>
          <p:cNvSpPr txBox="1"/>
          <p:nvPr/>
        </p:nvSpPr>
        <p:spPr>
          <a:xfrm>
            <a:off x="408228" y="413156"/>
            <a:ext cx="2603282" cy="9141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200"/>
              </a:lnSpc>
              <a:spcBef>
                <a:spcPts val="360"/>
              </a:spcBef>
            </a:pPr>
            <a:r>
              <a:rPr sz="10500" b="1" spc="-400" baseline="3120" dirty="0">
                <a:solidFill>
                  <a:srgbClr val="7E7E7E"/>
                </a:solidFill>
                <a:latin typeface="Calibri"/>
                <a:cs typeface="Calibri"/>
              </a:rPr>
              <a:t>Outlin</a:t>
            </a:r>
            <a:r>
              <a:rPr sz="10500" b="1" spc="0" baseline="3120" dirty="0">
                <a:solidFill>
                  <a:srgbClr val="7E7E7E"/>
                </a:solidFill>
                <a:latin typeface="Calibri"/>
                <a:cs typeface="Calibri"/>
              </a:rPr>
              <a:t>e</a:t>
            </a:r>
            <a:endParaRPr sz="7000" dirty="0">
              <a:latin typeface="Calibri"/>
              <a:cs typeface="Calibri"/>
            </a:endParaRPr>
          </a:p>
        </p:txBody>
      </p:sp>
      <p:sp>
        <p:nvSpPr>
          <p:cNvPr id="14" name="object 8"/>
          <p:cNvSpPr txBox="1"/>
          <p:nvPr/>
        </p:nvSpPr>
        <p:spPr>
          <a:xfrm>
            <a:off x="1468711" y="1732698"/>
            <a:ext cx="7294289" cy="4363302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355600" marR="152" indent="-342900">
              <a:lnSpc>
                <a:spcPct val="95825"/>
              </a:lnSpc>
              <a:spcBef>
                <a:spcPts val="1303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What is an Information Security Analyst?</a:t>
            </a:r>
            <a:endParaRPr lang="tr-TR" sz="2000" dirty="0"/>
          </a:p>
          <a:p>
            <a:pPr marL="355600" marR="152" indent="-342900">
              <a:lnSpc>
                <a:spcPct val="95825"/>
              </a:lnSpc>
              <a:spcBef>
                <a:spcPts val="1303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What does an Information Security Analyst do?</a:t>
            </a:r>
            <a:endParaRPr lang="tr-TR" sz="2000" dirty="0"/>
          </a:p>
          <a:p>
            <a:pPr marL="355600" marR="152" indent="-342900">
              <a:lnSpc>
                <a:spcPct val="95825"/>
              </a:lnSpc>
              <a:spcBef>
                <a:spcPts val="1303"/>
              </a:spcBef>
              <a:buFont typeface="Arial" panose="020B0604020202020204" pitchFamily="34" charset="0"/>
              <a:buChar char="•"/>
            </a:pPr>
            <a:r>
              <a:rPr lang="tr-TR" sz="2000" dirty="0" err="1"/>
              <a:t>What</a:t>
            </a:r>
            <a:r>
              <a:rPr lang="tr-TR" sz="2000" dirty="0"/>
              <a:t> is Natural Language </a:t>
            </a:r>
            <a:r>
              <a:rPr lang="tr-TR" sz="2000" dirty="0" err="1"/>
              <a:t>Processing</a:t>
            </a:r>
            <a:r>
              <a:rPr lang="en-US" sz="2000" dirty="0"/>
              <a:t>?</a:t>
            </a:r>
            <a:endParaRPr lang="tr-TR" sz="2000" dirty="0"/>
          </a:p>
          <a:p>
            <a:pPr marL="355600" marR="152" indent="-342900">
              <a:lnSpc>
                <a:spcPct val="95825"/>
              </a:lnSpc>
              <a:spcBef>
                <a:spcPts val="1303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Why do we need Natural Language Processing?</a:t>
            </a:r>
            <a:endParaRPr lang="tr-TR" sz="2000" dirty="0"/>
          </a:p>
          <a:p>
            <a:pPr marL="355600" marR="152" indent="-342900">
              <a:lnSpc>
                <a:spcPct val="95825"/>
              </a:lnSpc>
              <a:spcBef>
                <a:spcPts val="1303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Sample </a:t>
            </a:r>
            <a:r>
              <a:rPr lang="tr-TR" sz="2000" dirty="0"/>
              <a:t>T</a:t>
            </a:r>
            <a:r>
              <a:rPr lang="en-US" sz="2000" dirty="0" err="1"/>
              <a:t>weets</a:t>
            </a:r>
            <a:r>
              <a:rPr lang="en-US" sz="2000" dirty="0"/>
              <a:t> </a:t>
            </a:r>
            <a:r>
              <a:rPr lang="tr-TR" sz="2000" dirty="0"/>
              <a:t>R</a:t>
            </a:r>
            <a:r>
              <a:rPr lang="en-US" sz="2000" dirty="0"/>
              <a:t>elated with a </a:t>
            </a:r>
            <a:r>
              <a:rPr lang="tr-TR" sz="2000" dirty="0"/>
              <a:t>S</a:t>
            </a:r>
            <a:r>
              <a:rPr lang="en-US" sz="2000" dirty="0" err="1"/>
              <a:t>ecurity</a:t>
            </a:r>
            <a:r>
              <a:rPr lang="en-US" sz="2000" dirty="0"/>
              <a:t> </a:t>
            </a:r>
            <a:r>
              <a:rPr lang="tr-TR" sz="2000" dirty="0"/>
              <a:t>I</a:t>
            </a:r>
            <a:r>
              <a:rPr lang="en-US" sz="2000" dirty="0" err="1"/>
              <a:t>ncident</a:t>
            </a:r>
            <a:endParaRPr lang="tr-TR" sz="2000" dirty="0"/>
          </a:p>
          <a:p>
            <a:pPr marL="355600" marR="152" indent="-342900">
              <a:lnSpc>
                <a:spcPct val="95825"/>
              </a:lnSpc>
              <a:spcBef>
                <a:spcPts val="1303"/>
              </a:spcBef>
              <a:buFont typeface="Arial" panose="020B0604020202020204" pitchFamily="34" charset="0"/>
              <a:buChar char="•"/>
            </a:pPr>
            <a:r>
              <a:rPr lang="tr-TR" sz="2000" dirty="0" err="1"/>
              <a:t>Why</a:t>
            </a:r>
            <a:r>
              <a:rPr lang="tr-TR" sz="2000" dirty="0"/>
              <a:t> is NLP Hard?</a:t>
            </a:r>
          </a:p>
          <a:p>
            <a:pPr marL="355600" marR="152" indent="-342900">
              <a:lnSpc>
                <a:spcPct val="95825"/>
              </a:lnSpc>
              <a:spcBef>
                <a:spcPts val="1303"/>
              </a:spcBef>
              <a:buFont typeface="Arial" panose="020B0604020202020204" pitchFamily="34" charset="0"/>
              <a:buChar char="•"/>
            </a:pPr>
            <a:r>
              <a:rPr lang="tr-TR" sz="2000" dirty="0" err="1"/>
              <a:t>Twitter</a:t>
            </a:r>
            <a:r>
              <a:rPr lang="tr-TR" sz="2000" dirty="0"/>
              <a:t> </a:t>
            </a:r>
            <a:r>
              <a:rPr lang="tr-TR" sz="2000" dirty="0" err="1"/>
              <a:t>Api</a:t>
            </a:r>
            <a:endParaRPr lang="tr-TR" sz="2000" dirty="0"/>
          </a:p>
          <a:p>
            <a:pPr marL="355600" marR="152" indent="-342900">
              <a:lnSpc>
                <a:spcPct val="95825"/>
              </a:lnSpc>
              <a:spcBef>
                <a:spcPts val="1303"/>
              </a:spcBef>
              <a:buFont typeface="Arial" panose="020B0604020202020204" pitchFamily="34" charset="0"/>
              <a:buChar char="•"/>
            </a:pPr>
            <a:r>
              <a:rPr lang="tr-TR" sz="2000" dirty="0" err="1"/>
              <a:t>Contributions</a:t>
            </a:r>
            <a:br>
              <a:rPr lang="tr-TR" sz="2000" dirty="0"/>
            </a:br>
            <a:endParaRPr lang="tr-TR" sz="2000" dirty="0"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1506839" y="545655"/>
            <a:ext cx="7788968" cy="9141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200"/>
              </a:lnSpc>
              <a:spcBef>
                <a:spcPts val="360"/>
              </a:spcBef>
            </a:pP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Related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</a:t>
            </a: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Work</a:t>
            </a:r>
            <a:endParaRPr lang="en-US" sz="4800" b="1" baseline="3120" dirty="0">
              <a:solidFill>
                <a:srgbClr val="7E7E7E"/>
              </a:solidFill>
              <a:cs typeface="Calibri"/>
            </a:endParaRPr>
          </a:p>
        </p:txBody>
      </p:sp>
      <p:sp>
        <p:nvSpPr>
          <p:cNvPr id="14" name="object 8"/>
          <p:cNvSpPr txBox="1"/>
          <p:nvPr/>
        </p:nvSpPr>
        <p:spPr>
          <a:xfrm>
            <a:off x="1371600" y="1725507"/>
            <a:ext cx="7620000" cy="49700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0" name="object 3"/>
          <p:cNvSpPr txBox="1"/>
          <p:nvPr/>
        </p:nvSpPr>
        <p:spPr>
          <a:xfrm rot="16200000">
            <a:off x="-1790699" y="3314702"/>
            <a:ext cx="4953002" cy="76199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algn="ctr">
              <a:lnSpc>
                <a:spcPts val="4585"/>
              </a:lnSpc>
              <a:spcBef>
                <a:spcPts val="229"/>
              </a:spcBef>
            </a:pP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Weekly</a:t>
            </a:r>
            <a:r>
              <a:rPr lang="tr-TR" sz="6000" b="1" baseline="3103" dirty="0">
                <a:solidFill>
                  <a:srgbClr val="00AFEF"/>
                </a:solidFill>
                <a:cs typeface="Calibri"/>
              </a:rPr>
              <a:t> </a:t>
            </a: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Supervised</a:t>
            </a:r>
            <a:r>
              <a:rPr lang="tr-TR" sz="6000" b="1" baseline="3103" dirty="0">
                <a:solidFill>
                  <a:srgbClr val="00AFEF"/>
                </a:solidFill>
                <a:cs typeface="Calibri"/>
              </a:rPr>
              <a:t> </a:t>
            </a: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Relation</a:t>
            </a:r>
            <a:r>
              <a:rPr lang="tr-TR" sz="6000" b="1" baseline="3103" dirty="0">
                <a:solidFill>
                  <a:srgbClr val="00AFEF"/>
                </a:solidFill>
                <a:cs typeface="Calibri"/>
              </a:rPr>
              <a:t> </a:t>
            </a: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Extraction</a:t>
            </a:r>
            <a:endParaRPr sz="6000" dirty="0">
              <a:latin typeface="Calibri"/>
              <a:cs typeface="Calibri"/>
            </a:endParaRPr>
          </a:p>
        </p:txBody>
      </p:sp>
      <p:sp>
        <p:nvSpPr>
          <p:cNvPr id="21" name="object 12"/>
          <p:cNvSpPr/>
          <p:nvPr/>
        </p:nvSpPr>
        <p:spPr>
          <a:xfrm flipH="1">
            <a:off x="1506839" y="1592679"/>
            <a:ext cx="45719" cy="444669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" name="Dikdörtgen 2">
            <a:extLst>
              <a:ext uri="{FF2B5EF4-FFF2-40B4-BE49-F238E27FC236}">
                <a16:creationId xmlns:a16="http://schemas.microsoft.com/office/drawing/2014/main" id="{8D558E70-8749-4109-A0F6-1FCFFF8CD31D}"/>
              </a:ext>
            </a:extLst>
          </p:cNvPr>
          <p:cNvSpPr/>
          <p:nvPr/>
        </p:nvSpPr>
        <p:spPr>
          <a:xfrm>
            <a:off x="1569719" y="2057400"/>
            <a:ext cx="6507481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has been substantial amount of work on weakly</a:t>
            </a:r>
            <a:r>
              <a:rPr lang="tr-TR" dirty="0"/>
              <a:t> </a:t>
            </a:r>
            <a:r>
              <a:rPr lang="en-US" dirty="0"/>
              <a:t>supervised relation extraction. </a:t>
            </a: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previous work has focused</a:t>
            </a:r>
            <a:r>
              <a:rPr lang="tr-TR" dirty="0"/>
              <a:t> </a:t>
            </a:r>
            <a:r>
              <a:rPr lang="en-US" dirty="0"/>
              <a:t>on extracting static relations which remain relatively</a:t>
            </a:r>
            <a:r>
              <a:rPr lang="tr-TR" dirty="0"/>
              <a:t> </a:t>
            </a:r>
            <a:r>
              <a:rPr lang="en-US" dirty="0"/>
              <a:t>constant over time, for instance book authors, class/instance</a:t>
            </a:r>
            <a:r>
              <a:rPr lang="tr-TR" dirty="0"/>
              <a:t> </a:t>
            </a:r>
            <a:r>
              <a:rPr lang="en-US" dirty="0"/>
              <a:t>pairs, named entities or hypernyms. </a:t>
            </a: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Previous work on relation extraction has also addressed</a:t>
            </a:r>
            <a:r>
              <a:rPr lang="tr-TR" dirty="0"/>
              <a:t> </a:t>
            </a:r>
            <a:r>
              <a:rPr lang="en-US" dirty="0"/>
              <a:t>the challenge of false-negatives in weakly supervised learning.</a:t>
            </a:r>
            <a:br>
              <a:rPr lang="tr-TR" dirty="0"/>
            </a:b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766907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1506839" y="545655"/>
            <a:ext cx="7788968" cy="9141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200"/>
              </a:lnSpc>
              <a:spcBef>
                <a:spcPts val="360"/>
              </a:spcBef>
            </a:pP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Related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</a:t>
            </a: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Work</a:t>
            </a:r>
            <a:endParaRPr lang="en-US" sz="4800" b="1" baseline="3120" dirty="0">
              <a:solidFill>
                <a:srgbClr val="7E7E7E"/>
              </a:solidFill>
              <a:cs typeface="Calibri"/>
            </a:endParaRPr>
          </a:p>
        </p:txBody>
      </p:sp>
      <p:sp>
        <p:nvSpPr>
          <p:cNvPr id="14" name="object 8"/>
          <p:cNvSpPr txBox="1"/>
          <p:nvPr/>
        </p:nvSpPr>
        <p:spPr>
          <a:xfrm>
            <a:off x="1371600" y="1725507"/>
            <a:ext cx="7620000" cy="49700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0" name="object 3"/>
          <p:cNvSpPr txBox="1"/>
          <p:nvPr/>
        </p:nvSpPr>
        <p:spPr>
          <a:xfrm rot="16200000">
            <a:off x="-1790699" y="3314702"/>
            <a:ext cx="4953002" cy="76199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algn="ctr">
              <a:lnSpc>
                <a:spcPts val="4585"/>
              </a:lnSpc>
              <a:spcBef>
                <a:spcPts val="229"/>
              </a:spcBef>
            </a:pP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Weekly</a:t>
            </a:r>
            <a:r>
              <a:rPr lang="tr-TR" sz="6000" b="1" baseline="3103" dirty="0">
                <a:solidFill>
                  <a:srgbClr val="00AFEF"/>
                </a:solidFill>
                <a:cs typeface="Calibri"/>
              </a:rPr>
              <a:t> </a:t>
            </a: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Supervised</a:t>
            </a:r>
            <a:r>
              <a:rPr lang="tr-TR" sz="6000" b="1" baseline="3103" dirty="0">
                <a:solidFill>
                  <a:srgbClr val="00AFEF"/>
                </a:solidFill>
                <a:cs typeface="Calibri"/>
              </a:rPr>
              <a:t> </a:t>
            </a: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Relation</a:t>
            </a:r>
            <a:r>
              <a:rPr lang="tr-TR" sz="6000" b="1" baseline="3103" dirty="0">
                <a:solidFill>
                  <a:srgbClr val="00AFEF"/>
                </a:solidFill>
                <a:cs typeface="Calibri"/>
              </a:rPr>
              <a:t> </a:t>
            </a: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Extraction</a:t>
            </a:r>
            <a:endParaRPr sz="6000" dirty="0">
              <a:latin typeface="Calibri"/>
              <a:cs typeface="Calibri"/>
            </a:endParaRPr>
          </a:p>
        </p:txBody>
      </p:sp>
      <p:sp>
        <p:nvSpPr>
          <p:cNvPr id="21" name="object 12"/>
          <p:cNvSpPr/>
          <p:nvPr/>
        </p:nvSpPr>
        <p:spPr>
          <a:xfrm flipH="1">
            <a:off x="1506839" y="1592679"/>
            <a:ext cx="45719" cy="444669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" name="Dikdörtgen 2">
            <a:extLst>
              <a:ext uri="{FF2B5EF4-FFF2-40B4-BE49-F238E27FC236}">
                <a16:creationId xmlns:a16="http://schemas.microsoft.com/office/drawing/2014/main" id="{8D558E70-8749-4109-A0F6-1FCFFF8CD31D}"/>
              </a:ext>
            </a:extLst>
          </p:cNvPr>
          <p:cNvSpPr/>
          <p:nvPr/>
        </p:nvSpPr>
        <p:spPr>
          <a:xfrm>
            <a:off x="1552558" y="1592679"/>
            <a:ext cx="757428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has been much less work in contrast on weakly supervised</a:t>
            </a:r>
            <a:r>
              <a:rPr lang="tr-TR" dirty="0"/>
              <a:t> </a:t>
            </a:r>
            <a:r>
              <a:rPr lang="en-US" dirty="0"/>
              <a:t>event extraction</a:t>
            </a: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are hundreds of thousands of sentences on</a:t>
            </a:r>
            <a:r>
              <a:rPr lang="tr-TR" dirty="0"/>
              <a:t> </a:t>
            </a:r>
            <a:r>
              <a:rPr lang="en-US" dirty="0"/>
              <a:t>the web which mention William Shakespeare as the author</a:t>
            </a:r>
            <a:r>
              <a:rPr lang="tr-TR" dirty="0"/>
              <a:t> </a:t>
            </a:r>
            <a:r>
              <a:rPr lang="en-US" dirty="0"/>
              <a:t>of Comedy of Errors, or that Nirvana plays grunge music,</a:t>
            </a:r>
            <a:r>
              <a:rPr lang="tr-TR" dirty="0"/>
              <a:t> </a:t>
            </a:r>
            <a:r>
              <a:rPr lang="en-US" dirty="0"/>
              <a:t>however there are typically only one or a handful of news articles</a:t>
            </a:r>
            <a:r>
              <a:rPr lang="tr-TR" dirty="0"/>
              <a:t> </a:t>
            </a:r>
            <a:r>
              <a:rPr lang="en-US" dirty="0"/>
              <a:t>that report on a specific event, such as a </a:t>
            </a:r>
            <a:r>
              <a:rPr lang="en-US" dirty="0" err="1"/>
              <a:t>DoS</a:t>
            </a:r>
            <a:r>
              <a:rPr lang="en-US" dirty="0"/>
              <a:t> attack.</a:t>
            </a: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Social media, however greatly lowers the barrier to publishing</a:t>
            </a:r>
            <a:r>
              <a:rPr lang="tr-TR" dirty="0"/>
              <a:t> </a:t>
            </a:r>
            <a:r>
              <a:rPr lang="en-US" dirty="0"/>
              <a:t>making it easy for anyone to comment on events as</a:t>
            </a:r>
            <a:r>
              <a:rPr lang="tr-TR" dirty="0"/>
              <a:t> </a:t>
            </a:r>
            <a:r>
              <a:rPr lang="en-US" dirty="0"/>
              <a:t>they take place. This leads to substantial redundancy of information,</a:t>
            </a:r>
            <a:r>
              <a:rPr lang="tr-TR" dirty="0"/>
              <a:t> </a:t>
            </a:r>
            <a:r>
              <a:rPr lang="en-US" dirty="0"/>
              <a:t>as many users will typically comment on events</a:t>
            </a:r>
            <a:r>
              <a:rPr lang="tr-TR" dirty="0"/>
              <a:t> </a:t>
            </a:r>
            <a:r>
              <a:rPr lang="en-US" dirty="0"/>
              <a:t>of interest. </a:t>
            </a: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redundancy on Twitter makes seed-based</a:t>
            </a:r>
            <a:r>
              <a:rPr lang="tr-TR" dirty="0"/>
              <a:t> </a:t>
            </a:r>
            <a:r>
              <a:rPr lang="en-US" dirty="0"/>
              <a:t>weakly supervised event extraction a feasible task because</a:t>
            </a:r>
            <a:r>
              <a:rPr lang="tr-TR" dirty="0"/>
              <a:t> </a:t>
            </a:r>
            <a:r>
              <a:rPr lang="en-US" dirty="0"/>
              <a:t>it is easy to find a large number of event mentions for an</a:t>
            </a:r>
            <a:r>
              <a:rPr lang="tr-TR" dirty="0"/>
              <a:t> </a:t>
            </a:r>
            <a:r>
              <a:rPr lang="en-US" dirty="0"/>
              <a:t>event category given a few seed instances.</a:t>
            </a:r>
          </a:p>
        </p:txBody>
      </p:sp>
    </p:spTree>
    <p:extLst>
      <p:ext uri="{BB962C8B-B14F-4D97-AF65-F5344CB8AC3E}">
        <p14:creationId xmlns:p14="http://schemas.microsoft.com/office/powerpoint/2010/main" val="3108969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1506839" y="545655"/>
            <a:ext cx="7788968" cy="9141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200"/>
              </a:lnSpc>
              <a:spcBef>
                <a:spcPts val="360"/>
              </a:spcBef>
            </a:pP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Related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</a:t>
            </a: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Work</a:t>
            </a:r>
            <a:endParaRPr lang="en-US" sz="4800" b="1" baseline="3120" dirty="0">
              <a:solidFill>
                <a:srgbClr val="7E7E7E"/>
              </a:solidFill>
              <a:cs typeface="Calibri"/>
            </a:endParaRPr>
          </a:p>
        </p:txBody>
      </p:sp>
      <p:sp>
        <p:nvSpPr>
          <p:cNvPr id="14" name="object 8"/>
          <p:cNvSpPr txBox="1"/>
          <p:nvPr/>
        </p:nvSpPr>
        <p:spPr>
          <a:xfrm>
            <a:off x="1371600" y="1725507"/>
            <a:ext cx="7620000" cy="49700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0" name="object 3"/>
          <p:cNvSpPr txBox="1"/>
          <p:nvPr/>
        </p:nvSpPr>
        <p:spPr>
          <a:xfrm rot="16200000">
            <a:off x="-1790699" y="3314702"/>
            <a:ext cx="4953002" cy="76199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algn="ctr">
              <a:lnSpc>
                <a:spcPts val="4585"/>
              </a:lnSpc>
              <a:spcBef>
                <a:spcPts val="229"/>
              </a:spcBef>
            </a:pP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Event</a:t>
            </a:r>
            <a:r>
              <a:rPr lang="tr-TR" sz="6000" b="1" baseline="3103" dirty="0">
                <a:solidFill>
                  <a:srgbClr val="00AFEF"/>
                </a:solidFill>
                <a:cs typeface="Calibri"/>
              </a:rPr>
              <a:t> </a:t>
            </a: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Extraction</a:t>
            </a:r>
            <a:endParaRPr sz="6000" dirty="0">
              <a:latin typeface="Calibri"/>
              <a:cs typeface="Calibri"/>
            </a:endParaRPr>
          </a:p>
        </p:txBody>
      </p:sp>
      <p:sp>
        <p:nvSpPr>
          <p:cNvPr id="21" name="object 12"/>
          <p:cNvSpPr/>
          <p:nvPr/>
        </p:nvSpPr>
        <p:spPr>
          <a:xfrm flipH="1">
            <a:off x="1506839" y="1592679"/>
            <a:ext cx="45719" cy="444669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" name="Dikdörtgen 2">
            <a:extLst>
              <a:ext uri="{FF2B5EF4-FFF2-40B4-BE49-F238E27FC236}">
                <a16:creationId xmlns:a16="http://schemas.microsoft.com/office/drawing/2014/main" id="{8D558E70-8749-4109-A0F6-1FCFFF8CD31D}"/>
              </a:ext>
            </a:extLst>
          </p:cNvPr>
          <p:cNvSpPr/>
          <p:nvPr/>
        </p:nvSpPr>
        <p:spPr>
          <a:xfrm>
            <a:off x="1737893" y="1594302"/>
            <a:ext cx="7101307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has been growing interest in information extraction and event identification in Social Media</a:t>
            </a: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contrast to previous work on event identification in social media, we take a weakly supervised approach to extracting focused event</a:t>
            </a:r>
            <a:r>
              <a:rPr lang="tr-TR" dirty="0"/>
              <a:t> </a:t>
            </a:r>
            <a:r>
              <a:rPr lang="en-US" dirty="0"/>
              <a:t>categories where only a few seed instances are provided. We also are the first to demonstrate the prevalence of security-related events reported on Twitter, and investigate how to automatically detect them.</a:t>
            </a: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small amount of recent work has explored extracting security related information from text, such as understanding software vulnerability ontologies</a:t>
            </a:r>
            <a:r>
              <a:rPr lang="tr-TR" dirty="0"/>
              <a:t>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84948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1017235" y="545655"/>
            <a:ext cx="8278572" cy="9141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200"/>
              </a:lnSpc>
              <a:spcBef>
                <a:spcPts val="360"/>
              </a:spcBef>
            </a:pP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Contributions</a:t>
            </a:r>
            <a:endParaRPr lang="en-US" sz="4800" b="1" baseline="3120" dirty="0">
              <a:solidFill>
                <a:srgbClr val="7E7E7E"/>
              </a:solidFill>
              <a:cs typeface="Calibri"/>
            </a:endParaRPr>
          </a:p>
        </p:txBody>
      </p:sp>
      <p:sp>
        <p:nvSpPr>
          <p:cNvPr id="14" name="object 8"/>
          <p:cNvSpPr txBox="1"/>
          <p:nvPr/>
        </p:nvSpPr>
        <p:spPr>
          <a:xfrm>
            <a:off x="1371600" y="1725507"/>
            <a:ext cx="7620000" cy="49700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0" name="object 3"/>
          <p:cNvSpPr txBox="1"/>
          <p:nvPr/>
        </p:nvSpPr>
        <p:spPr>
          <a:xfrm rot="16200000">
            <a:off x="-1790699" y="3314702"/>
            <a:ext cx="4953002" cy="76199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algn="ctr">
              <a:lnSpc>
                <a:spcPts val="4585"/>
              </a:lnSpc>
              <a:spcBef>
                <a:spcPts val="229"/>
              </a:spcBef>
            </a:pP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Key</a:t>
            </a:r>
            <a:r>
              <a:rPr lang="tr-TR" sz="6000" b="1" baseline="3103" dirty="0">
                <a:solidFill>
                  <a:srgbClr val="00AFEF"/>
                </a:solidFill>
                <a:cs typeface="Calibri"/>
              </a:rPr>
              <a:t> </a:t>
            </a: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Notes</a:t>
            </a:r>
            <a:endParaRPr sz="6000" dirty="0">
              <a:latin typeface="Calibri"/>
              <a:cs typeface="Calibri"/>
            </a:endParaRPr>
          </a:p>
        </p:txBody>
      </p:sp>
      <p:sp>
        <p:nvSpPr>
          <p:cNvPr id="21" name="object 12"/>
          <p:cNvSpPr/>
          <p:nvPr/>
        </p:nvSpPr>
        <p:spPr>
          <a:xfrm flipH="1">
            <a:off x="971516" y="1725507"/>
            <a:ext cx="45719" cy="444669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E2856013-E105-4CBB-8782-DCA1844604E3}"/>
              </a:ext>
            </a:extLst>
          </p:cNvPr>
          <p:cNvSpPr/>
          <p:nvPr/>
        </p:nvSpPr>
        <p:spPr>
          <a:xfrm>
            <a:off x="1322033" y="2523365"/>
            <a:ext cx="721236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•</a:t>
            </a:r>
            <a:r>
              <a:rPr lang="tr-TR" dirty="0"/>
              <a:t> D</a:t>
            </a:r>
            <a:r>
              <a:rPr lang="en-US" dirty="0" err="1"/>
              <a:t>emonstrat</a:t>
            </a:r>
            <a:r>
              <a:rPr lang="tr-TR" dirty="0"/>
              <a:t>e</a:t>
            </a:r>
            <a:r>
              <a:rPr lang="en-US" dirty="0"/>
              <a:t> that social media is a valuable resource</a:t>
            </a:r>
            <a:r>
              <a:rPr lang="tr-TR" dirty="0"/>
              <a:t> </a:t>
            </a:r>
            <a:r>
              <a:rPr lang="en-US" dirty="0"/>
              <a:t>for information on security related events.</a:t>
            </a:r>
            <a:endParaRPr lang="tr-TR" dirty="0"/>
          </a:p>
          <a:p>
            <a:endParaRPr lang="en-US" dirty="0"/>
          </a:p>
          <a:p>
            <a:r>
              <a:rPr lang="en-US" dirty="0"/>
              <a:t>•</a:t>
            </a:r>
            <a:r>
              <a:rPr lang="tr-TR" dirty="0"/>
              <a:t> P</a:t>
            </a:r>
            <a:r>
              <a:rPr lang="en-US" dirty="0"/>
              <a:t>resent a novel approach to extracting focused</a:t>
            </a:r>
            <a:r>
              <a:rPr lang="tr-TR" dirty="0"/>
              <a:t> </a:t>
            </a:r>
            <a:r>
              <a:rPr lang="en-US" dirty="0"/>
              <a:t>events from Twitter which requires only minimal supervision</a:t>
            </a:r>
            <a:r>
              <a:rPr lang="tr-TR" dirty="0"/>
              <a:t> </a:t>
            </a:r>
            <a:r>
              <a:rPr lang="en-US" dirty="0"/>
              <a:t>for each new event category.</a:t>
            </a:r>
            <a:endParaRPr lang="tr-TR" dirty="0"/>
          </a:p>
          <a:p>
            <a:endParaRPr lang="en-US" dirty="0"/>
          </a:p>
          <a:p>
            <a:r>
              <a:rPr lang="en-US" dirty="0"/>
              <a:t>•</a:t>
            </a:r>
            <a:r>
              <a:rPr lang="tr-TR" dirty="0"/>
              <a:t> </a:t>
            </a:r>
            <a:r>
              <a:rPr lang="tr-TR" b="1" dirty="0" err="1"/>
              <a:t>Turkish</a:t>
            </a:r>
            <a:r>
              <a:rPr lang="tr-TR" dirty="0"/>
              <a:t> </a:t>
            </a:r>
            <a:r>
              <a:rPr lang="tr-TR" dirty="0" err="1"/>
              <a:t>Tweet</a:t>
            </a:r>
            <a:r>
              <a:rPr lang="tr-TR" dirty="0"/>
              <a:t> Analysis</a:t>
            </a:r>
          </a:p>
          <a:p>
            <a:endParaRPr lang="tr-T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120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/>
          <p:nvPr/>
        </p:nvSpPr>
        <p:spPr>
          <a:xfrm>
            <a:off x="2438400" y="5026152"/>
            <a:ext cx="1632203" cy="180441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4419600" y="5407406"/>
            <a:ext cx="4429172" cy="1041907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8205"/>
              </a:lnSpc>
              <a:spcBef>
                <a:spcPts val="410"/>
              </a:spcBef>
            </a:pPr>
            <a:r>
              <a:rPr sz="12000" b="1" spc="-400" baseline="3072" dirty="0">
                <a:latin typeface="Calibri"/>
                <a:cs typeface="Calibri"/>
              </a:rPr>
              <a:t>Than</a:t>
            </a:r>
            <a:r>
              <a:rPr sz="12000" b="1" spc="0" baseline="3072" dirty="0">
                <a:latin typeface="Calibri"/>
                <a:cs typeface="Calibri"/>
              </a:rPr>
              <a:t>k</a:t>
            </a:r>
            <a:r>
              <a:rPr sz="12000" b="1" spc="-819" baseline="3072" dirty="0">
                <a:latin typeface="Calibri"/>
                <a:cs typeface="Calibri"/>
              </a:rPr>
              <a:t> </a:t>
            </a:r>
            <a:r>
              <a:rPr sz="12000" b="1" spc="-479" baseline="3072" dirty="0">
                <a:latin typeface="Calibri"/>
                <a:cs typeface="Calibri"/>
              </a:rPr>
              <a:t>y</a:t>
            </a:r>
            <a:r>
              <a:rPr sz="12000" b="1" spc="-389" baseline="3072" dirty="0">
                <a:latin typeface="Calibri"/>
                <a:cs typeface="Calibri"/>
              </a:rPr>
              <a:t>o</a:t>
            </a:r>
            <a:r>
              <a:rPr sz="12000" b="1" spc="-400" baseline="3072" dirty="0">
                <a:latin typeface="Calibri"/>
                <a:cs typeface="Calibri"/>
              </a:rPr>
              <a:t>u</a:t>
            </a:r>
            <a:r>
              <a:rPr sz="12000" b="1" spc="0" baseline="3072" dirty="0">
                <a:latin typeface="Calibri"/>
                <a:cs typeface="Calibri"/>
              </a:rPr>
              <a:t>!</a:t>
            </a:r>
            <a:endParaRPr sz="8000" dirty="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876800" y="6421881"/>
            <a:ext cx="1369311" cy="3426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645"/>
              </a:lnSpc>
              <a:spcBef>
                <a:spcPts val="132"/>
              </a:spcBef>
            </a:pPr>
            <a:r>
              <a:rPr sz="3750" spc="0" baseline="3276" dirty="0">
                <a:solidFill>
                  <a:srgbClr val="404040"/>
                </a:solidFill>
                <a:latin typeface="Calibri"/>
                <a:cs typeface="Calibri"/>
              </a:rPr>
              <a:t>Que</a:t>
            </a:r>
            <a:r>
              <a:rPr sz="3750" spc="-29" baseline="3276" dirty="0">
                <a:solidFill>
                  <a:srgbClr val="404040"/>
                </a:solidFill>
                <a:latin typeface="Calibri"/>
                <a:cs typeface="Calibri"/>
              </a:rPr>
              <a:t>s</a:t>
            </a:r>
            <a:r>
              <a:rPr sz="3750" spc="0" baseline="3276" dirty="0">
                <a:solidFill>
                  <a:srgbClr val="404040"/>
                </a:solidFill>
                <a:latin typeface="Calibri"/>
                <a:cs typeface="Calibri"/>
              </a:rPr>
              <a:t>ti</a:t>
            </a:r>
            <a:r>
              <a:rPr sz="3750" spc="4" baseline="3276" dirty="0">
                <a:solidFill>
                  <a:srgbClr val="404040"/>
                </a:solidFill>
                <a:latin typeface="Calibri"/>
                <a:cs typeface="Calibri"/>
              </a:rPr>
              <a:t>o</a:t>
            </a:r>
            <a:r>
              <a:rPr sz="3750" spc="0" baseline="3276" dirty="0">
                <a:solidFill>
                  <a:srgbClr val="404040"/>
                </a:solidFill>
                <a:latin typeface="Calibri"/>
                <a:cs typeface="Calibri"/>
              </a:rPr>
              <a:t>ns</a:t>
            </a:r>
            <a:endParaRPr sz="2500" dirty="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245606" y="6421881"/>
            <a:ext cx="558390" cy="3426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645"/>
              </a:lnSpc>
              <a:spcBef>
                <a:spcPts val="132"/>
              </a:spcBef>
            </a:pPr>
            <a:r>
              <a:rPr sz="3750" spc="0" baseline="3276" dirty="0">
                <a:solidFill>
                  <a:srgbClr val="404040"/>
                </a:solidFill>
                <a:latin typeface="Calibri"/>
                <a:cs typeface="Calibri"/>
              </a:rPr>
              <a:t>and</a:t>
            </a:r>
            <a:endParaRPr sz="25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801866" y="6421881"/>
            <a:ext cx="1155647" cy="3426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2645"/>
              </a:lnSpc>
              <a:spcBef>
                <a:spcPts val="132"/>
              </a:spcBef>
            </a:pPr>
            <a:r>
              <a:rPr sz="3750" spc="0" baseline="3276" dirty="0">
                <a:solidFill>
                  <a:srgbClr val="404040"/>
                </a:solidFill>
                <a:latin typeface="Calibri"/>
                <a:cs typeface="Calibri"/>
              </a:rPr>
              <a:t>A</a:t>
            </a:r>
            <a:r>
              <a:rPr sz="3750" spc="-9" baseline="3276" dirty="0">
                <a:solidFill>
                  <a:srgbClr val="404040"/>
                </a:solidFill>
                <a:latin typeface="Calibri"/>
                <a:cs typeface="Calibri"/>
              </a:rPr>
              <a:t>n</a:t>
            </a:r>
            <a:r>
              <a:rPr sz="3750" spc="-19" baseline="3276" dirty="0">
                <a:solidFill>
                  <a:srgbClr val="404040"/>
                </a:solidFill>
                <a:latin typeface="Calibri"/>
                <a:cs typeface="Calibri"/>
              </a:rPr>
              <a:t>sw</a:t>
            </a:r>
            <a:r>
              <a:rPr sz="3750" spc="0" baseline="3276" dirty="0">
                <a:solidFill>
                  <a:srgbClr val="404040"/>
                </a:solidFill>
                <a:latin typeface="Calibri"/>
                <a:cs typeface="Calibri"/>
              </a:rPr>
              <a:t>e</a:t>
            </a:r>
            <a:r>
              <a:rPr sz="3750" spc="-39" baseline="3276" dirty="0">
                <a:solidFill>
                  <a:srgbClr val="404040"/>
                </a:solidFill>
                <a:latin typeface="Calibri"/>
                <a:cs typeface="Calibri"/>
              </a:rPr>
              <a:t>r</a:t>
            </a:r>
            <a:r>
              <a:rPr sz="3750" spc="0" baseline="3276" dirty="0">
                <a:solidFill>
                  <a:srgbClr val="404040"/>
                </a:solidFill>
                <a:latin typeface="Calibri"/>
                <a:cs typeface="Calibri"/>
              </a:rPr>
              <a:t>s</a:t>
            </a:r>
            <a:endParaRPr sz="2500" dirty="0">
              <a:latin typeface="Calibri"/>
              <a:cs typeface="Calibri"/>
            </a:endParaRPr>
          </a:p>
        </p:txBody>
      </p:sp>
      <p:sp>
        <p:nvSpPr>
          <p:cNvPr id="9" name="object 8">
            <a:extLst>
              <a:ext uri="{FF2B5EF4-FFF2-40B4-BE49-F238E27FC236}">
                <a16:creationId xmlns:a16="http://schemas.microsoft.com/office/drawing/2014/main" id="{D2B76A2B-CF36-4C8B-A60C-9294E529B9F2}"/>
              </a:ext>
            </a:extLst>
          </p:cNvPr>
          <p:cNvSpPr txBox="1"/>
          <p:nvPr/>
        </p:nvSpPr>
        <p:spPr>
          <a:xfrm>
            <a:off x="1295400" y="1044104"/>
            <a:ext cx="7294289" cy="4363302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355600" marR="152" indent="-342900">
              <a:lnSpc>
                <a:spcPct val="95825"/>
              </a:lnSpc>
              <a:spcBef>
                <a:spcPts val="1303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What is an Information Security Analyst?</a:t>
            </a:r>
            <a:endParaRPr lang="tr-TR" sz="2000" dirty="0"/>
          </a:p>
          <a:p>
            <a:pPr marL="355600" marR="152" indent="-342900">
              <a:lnSpc>
                <a:spcPct val="95825"/>
              </a:lnSpc>
              <a:spcBef>
                <a:spcPts val="1303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What does an Information Security Analyst do?</a:t>
            </a:r>
            <a:endParaRPr lang="tr-TR" sz="2000" dirty="0"/>
          </a:p>
          <a:p>
            <a:pPr marL="355600" marR="152" indent="-342900">
              <a:lnSpc>
                <a:spcPct val="95825"/>
              </a:lnSpc>
              <a:spcBef>
                <a:spcPts val="1303"/>
              </a:spcBef>
              <a:buFont typeface="Arial" panose="020B0604020202020204" pitchFamily="34" charset="0"/>
              <a:buChar char="•"/>
            </a:pPr>
            <a:r>
              <a:rPr lang="tr-TR" sz="2000" dirty="0" err="1"/>
              <a:t>What</a:t>
            </a:r>
            <a:r>
              <a:rPr lang="tr-TR" sz="2000" dirty="0"/>
              <a:t> is Natural Language </a:t>
            </a:r>
            <a:r>
              <a:rPr lang="tr-TR" sz="2000" dirty="0" err="1"/>
              <a:t>Processing</a:t>
            </a:r>
            <a:r>
              <a:rPr lang="en-US" sz="2000" dirty="0"/>
              <a:t>?</a:t>
            </a:r>
            <a:endParaRPr lang="tr-TR" sz="2000" dirty="0"/>
          </a:p>
          <a:p>
            <a:pPr marL="355600" marR="152" indent="-342900">
              <a:lnSpc>
                <a:spcPct val="95825"/>
              </a:lnSpc>
              <a:spcBef>
                <a:spcPts val="1303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Why do we need Natural Language Processing?</a:t>
            </a:r>
            <a:endParaRPr lang="tr-TR" sz="2000" dirty="0"/>
          </a:p>
          <a:p>
            <a:pPr marL="355600" marR="152" indent="-342900">
              <a:lnSpc>
                <a:spcPct val="95825"/>
              </a:lnSpc>
              <a:spcBef>
                <a:spcPts val="1303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Sample </a:t>
            </a:r>
            <a:r>
              <a:rPr lang="tr-TR" sz="2000" dirty="0"/>
              <a:t>T</a:t>
            </a:r>
            <a:r>
              <a:rPr lang="en-US" sz="2000" dirty="0" err="1"/>
              <a:t>weets</a:t>
            </a:r>
            <a:r>
              <a:rPr lang="en-US" sz="2000" dirty="0"/>
              <a:t> </a:t>
            </a:r>
            <a:r>
              <a:rPr lang="tr-TR" sz="2000" dirty="0"/>
              <a:t>R</a:t>
            </a:r>
            <a:r>
              <a:rPr lang="en-US" sz="2000" dirty="0"/>
              <a:t>elated with a </a:t>
            </a:r>
            <a:r>
              <a:rPr lang="tr-TR" sz="2000" dirty="0"/>
              <a:t>S</a:t>
            </a:r>
            <a:r>
              <a:rPr lang="en-US" sz="2000" dirty="0" err="1"/>
              <a:t>ecurity</a:t>
            </a:r>
            <a:r>
              <a:rPr lang="en-US" sz="2000" dirty="0"/>
              <a:t> </a:t>
            </a:r>
            <a:r>
              <a:rPr lang="tr-TR" sz="2000" dirty="0"/>
              <a:t>I</a:t>
            </a:r>
            <a:r>
              <a:rPr lang="en-US" sz="2000" dirty="0" err="1"/>
              <a:t>ncident</a:t>
            </a:r>
            <a:r>
              <a:rPr lang="tr-TR" sz="2000" dirty="0"/>
              <a:t>.</a:t>
            </a:r>
          </a:p>
          <a:p>
            <a:pPr marL="355600" marR="152" indent="-342900">
              <a:lnSpc>
                <a:spcPct val="95825"/>
              </a:lnSpc>
              <a:spcBef>
                <a:spcPts val="1303"/>
              </a:spcBef>
              <a:buFont typeface="Arial" panose="020B0604020202020204" pitchFamily="34" charset="0"/>
              <a:buChar char="•"/>
            </a:pPr>
            <a:r>
              <a:rPr lang="tr-TR" sz="2000" dirty="0" err="1"/>
              <a:t>Why</a:t>
            </a:r>
            <a:r>
              <a:rPr lang="tr-TR" sz="2000" dirty="0"/>
              <a:t> is NLP Hard?</a:t>
            </a:r>
          </a:p>
          <a:p>
            <a:pPr marL="355600" marR="152" indent="-342900">
              <a:lnSpc>
                <a:spcPct val="95825"/>
              </a:lnSpc>
              <a:spcBef>
                <a:spcPts val="1303"/>
              </a:spcBef>
              <a:buFont typeface="Arial" panose="020B0604020202020204" pitchFamily="34" charset="0"/>
              <a:buChar char="•"/>
            </a:pPr>
            <a:r>
              <a:rPr lang="tr-TR" sz="2000" dirty="0" err="1"/>
              <a:t>Twitter</a:t>
            </a:r>
            <a:r>
              <a:rPr lang="tr-TR" sz="2000" dirty="0"/>
              <a:t> </a:t>
            </a:r>
            <a:r>
              <a:rPr lang="tr-TR" sz="2000" dirty="0" err="1"/>
              <a:t>Api</a:t>
            </a:r>
            <a:endParaRPr lang="tr-TR" sz="2000" dirty="0"/>
          </a:p>
          <a:p>
            <a:pPr marL="355600" marR="152" indent="-342900">
              <a:lnSpc>
                <a:spcPct val="95825"/>
              </a:lnSpc>
              <a:spcBef>
                <a:spcPts val="1303"/>
              </a:spcBef>
              <a:buFont typeface="Arial" panose="020B0604020202020204" pitchFamily="34" charset="0"/>
              <a:buChar char="•"/>
            </a:pPr>
            <a:r>
              <a:rPr lang="tr-TR" sz="2000" dirty="0" err="1"/>
              <a:t>Contributions</a:t>
            </a:r>
            <a:br>
              <a:rPr lang="tr-TR" sz="2000" dirty="0"/>
            </a:br>
            <a:endParaRPr lang="tr-TR" sz="2000" dirty="0"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16"/>
          <p:cNvSpPr/>
          <p:nvPr/>
        </p:nvSpPr>
        <p:spPr>
          <a:xfrm>
            <a:off x="3131820" y="1930907"/>
            <a:ext cx="36575" cy="31287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49580" y="1984248"/>
            <a:ext cx="2438400" cy="24384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408228" y="413156"/>
            <a:ext cx="3752947" cy="9141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200"/>
              </a:lnSpc>
              <a:spcBef>
                <a:spcPts val="360"/>
              </a:spcBef>
            </a:pPr>
            <a:r>
              <a:rPr sz="10500" b="1" spc="-509" baseline="3120" dirty="0">
                <a:solidFill>
                  <a:srgbClr val="7E7E7E"/>
                </a:solidFill>
                <a:latin typeface="Calibri"/>
                <a:cs typeface="Calibri"/>
              </a:rPr>
              <a:t>R</a:t>
            </a:r>
            <a:r>
              <a:rPr sz="10500" b="1" spc="-434" baseline="3120" dirty="0">
                <a:solidFill>
                  <a:srgbClr val="7E7E7E"/>
                </a:solidFill>
                <a:latin typeface="Calibri"/>
                <a:cs typeface="Calibri"/>
              </a:rPr>
              <a:t>e</a:t>
            </a:r>
            <a:r>
              <a:rPr sz="10500" b="1" spc="-519" baseline="3120" dirty="0">
                <a:solidFill>
                  <a:srgbClr val="7E7E7E"/>
                </a:solidFill>
                <a:latin typeface="Calibri"/>
                <a:cs typeface="Calibri"/>
              </a:rPr>
              <a:t>f</a:t>
            </a:r>
            <a:r>
              <a:rPr sz="10500" b="1" spc="-384" baseline="3120" dirty="0">
                <a:solidFill>
                  <a:srgbClr val="7E7E7E"/>
                </a:solidFill>
                <a:latin typeface="Calibri"/>
                <a:cs typeface="Calibri"/>
              </a:rPr>
              <a:t>e</a:t>
            </a:r>
            <a:r>
              <a:rPr sz="10500" b="1" spc="-484" baseline="3120" dirty="0">
                <a:solidFill>
                  <a:srgbClr val="7E7E7E"/>
                </a:solidFill>
                <a:latin typeface="Calibri"/>
                <a:cs typeface="Calibri"/>
              </a:rPr>
              <a:t>r</a:t>
            </a:r>
            <a:r>
              <a:rPr sz="10500" b="1" spc="-384" baseline="3120" dirty="0">
                <a:solidFill>
                  <a:srgbClr val="7E7E7E"/>
                </a:solidFill>
                <a:latin typeface="Calibri"/>
                <a:cs typeface="Calibri"/>
              </a:rPr>
              <a:t>e</a:t>
            </a:r>
            <a:r>
              <a:rPr sz="10500" b="1" spc="-400" baseline="3120" dirty="0">
                <a:solidFill>
                  <a:srgbClr val="7E7E7E"/>
                </a:solidFill>
                <a:latin typeface="Calibri"/>
                <a:cs typeface="Calibri"/>
              </a:rPr>
              <a:t>n</a:t>
            </a:r>
            <a:r>
              <a:rPr sz="10500" b="1" spc="-389" baseline="3120" dirty="0">
                <a:solidFill>
                  <a:srgbClr val="7E7E7E"/>
                </a:solidFill>
                <a:latin typeface="Calibri"/>
                <a:cs typeface="Calibri"/>
              </a:rPr>
              <a:t>c</a:t>
            </a:r>
            <a:r>
              <a:rPr sz="10500" b="1" spc="-384" baseline="3120" dirty="0">
                <a:solidFill>
                  <a:srgbClr val="7E7E7E"/>
                </a:solidFill>
                <a:latin typeface="Calibri"/>
                <a:cs typeface="Calibri"/>
              </a:rPr>
              <a:t>e</a:t>
            </a:r>
            <a:r>
              <a:rPr sz="10500" b="1" spc="0" baseline="3120" dirty="0">
                <a:solidFill>
                  <a:srgbClr val="7E7E7E"/>
                </a:solidFill>
                <a:latin typeface="Calibri"/>
                <a:cs typeface="Calibri"/>
              </a:rPr>
              <a:t>s</a:t>
            </a:r>
            <a:endParaRPr sz="700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371595" y="1676400"/>
            <a:ext cx="5543805" cy="416814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469900" indent="-457200">
              <a:lnSpc>
                <a:spcPts val="1935"/>
              </a:lnSpc>
              <a:spcBef>
                <a:spcPts val="96"/>
              </a:spcBef>
              <a:buFont typeface="Arial" panose="020B0604020202020204" pitchFamily="34" charset="0"/>
              <a:buChar char="•"/>
            </a:pPr>
            <a:endParaRPr lang="en-US" sz="2700" baseline="3034" dirty="0">
              <a:cs typeface="Calibri"/>
            </a:endParaRPr>
          </a:p>
          <a:p>
            <a:pPr marL="469900" indent="-457200">
              <a:lnSpc>
                <a:spcPts val="1935"/>
              </a:lnSpc>
              <a:spcBef>
                <a:spcPts val="96"/>
              </a:spcBef>
              <a:buFont typeface="Arial" panose="020B0604020202020204" pitchFamily="34" charset="0"/>
              <a:buChar char="•"/>
            </a:pPr>
            <a:r>
              <a:rPr lang="en-US" sz="2700" baseline="3034" dirty="0">
                <a:cs typeface="Calibri"/>
              </a:rPr>
              <a:t>R. </a:t>
            </a:r>
            <a:r>
              <a:rPr lang="en-US" sz="2700" baseline="3034" dirty="0" err="1">
                <a:cs typeface="Calibri"/>
              </a:rPr>
              <a:t>Heatherly</a:t>
            </a:r>
            <a:r>
              <a:rPr lang="en-US" sz="2700" baseline="3034" dirty="0">
                <a:cs typeface="Calibri"/>
              </a:rPr>
              <a:t>, M. </a:t>
            </a:r>
            <a:r>
              <a:rPr lang="en-US" sz="2700" baseline="3034" dirty="0" err="1">
                <a:cs typeface="Calibri"/>
              </a:rPr>
              <a:t>Kantarcioglu</a:t>
            </a:r>
            <a:r>
              <a:rPr lang="en-US" sz="2700" baseline="3034" dirty="0">
                <a:cs typeface="Calibri"/>
              </a:rPr>
              <a:t>, and B. </a:t>
            </a:r>
            <a:r>
              <a:rPr lang="en-US" sz="2700" baseline="3034" dirty="0" err="1">
                <a:cs typeface="Calibri"/>
              </a:rPr>
              <a:t>Thuraisingham</a:t>
            </a:r>
            <a:r>
              <a:rPr lang="en-US" sz="2700" baseline="3034" dirty="0">
                <a:cs typeface="Calibri"/>
              </a:rPr>
              <a:t>.</a:t>
            </a:r>
            <a:r>
              <a:rPr lang="tr-TR" sz="2700" baseline="3034" dirty="0">
                <a:cs typeface="Calibri"/>
              </a:rPr>
              <a:t> </a:t>
            </a:r>
            <a:r>
              <a:rPr lang="en-US" sz="2700" baseline="3034" dirty="0">
                <a:cs typeface="Calibri"/>
              </a:rPr>
              <a:t>Preventing private information inference attacks on</a:t>
            </a:r>
            <a:r>
              <a:rPr lang="tr-TR" sz="2700" baseline="3034" dirty="0">
                <a:cs typeface="Calibri"/>
              </a:rPr>
              <a:t> </a:t>
            </a:r>
            <a:r>
              <a:rPr lang="en-US" sz="2700" baseline="3034" dirty="0">
                <a:cs typeface="Calibri"/>
              </a:rPr>
              <a:t>social networks. Knowledge and Data Engineering,</a:t>
            </a:r>
            <a:r>
              <a:rPr lang="tr-TR" sz="2700" baseline="3034" dirty="0">
                <a:cs typeface="Calibri"/>
              </a:rPr>
              <a:t> </a:t>
            </a:r>
            <a:r>
              <a:rPr lang="en-US" sz="2700" baseline="3034" dirty="0">
                <a:cs typeface="Calibri"/>
              </a:rPr>
              <a:t>IEEE Transactions on, 25(8):1849–1862, 2013.</a:t>
            </a:r>
            <a:r>
              <a:rPr lang="tr-TR" sz="2700" baseline="3034" dirty="0">
                <a:cs typeface="Calibri"/>
              </a:rPr>
              <a:t> </a:t>
            </a:r>
          </a:p>
          <a:p>
            <a:pPr marL="469900" indent="-457200">
              <a:lnSpc>
                <a:spcPts val="1935"/>
              </a:lnSpc>
              <a:spcBef>
                <a:spcPts val="96"/>
              </a:spcBef>
              <a:buFont typeface="Arial" panose="020B0604020202020204" pitchFamily="34" charset="0"/>
              <a:buChar char="•"/>
            </a:pPr>
            <a:endParaRPr lang="tr-TR" sz="2700" baseline="3034" dirty="0">
              <a:cs typeface="Calibri"/>
            </a:endParaRPr>
          </a:p>
          <a:p>
            <a:pPr marL="469900" indent="-457200">
              <a:lnSpc>
                <a:spcPts val="1935"/>
              </a:lnSpc>
              <a:spcBef>
                <a:spcPts val="96"/>
              </a:spcBef>
              <a:buFont typeface="Arial" panose="020B0604020202020204" pitchFamily="34" charset="0"/>
              <a:buChar char="•"/>
            </a:pPr>
            <a:r>
              <a:rPr lang="tr-TR" sz="2700" baseline="3034" dirty="0">
                <a:cs typeface="Calibri"/>
              </a:rPr>
              <a:t>https://www.ibm.com/security/cognitive</a:t>
            </a:r>
          </a:p>
          <a:p>
            <a:pPr marL="469900" indent="-457200">
              <a:lnSpc>
                <a:spcPts val="1935"/>
              </a:lnSpc>
              <a:spcBef>
                <a:spcPts val="96"/>
              </a:spcBef>
              <a:buFont typeface="Arial" panose="020B0604020202020204" pitchFamily="34" charset="0"/>
              <a:buChar char="•"/>
            </a:pPr>
            <a:endParaRPr lang="tr-TR" sz="2700" baseline="3034" dirty="0">
              <a:cs typeface="Calibri"/>
            </a:endParaRPr>
          </a:p>
          <a:p>
            <a:pPr marL="469900" indent="-457200">
              <a:lnSpc>
                <a:spcPts val="1935"/>
              </a:lnSpc>
              <a:spcBef>
                <a:spcPts val="96"/>
              </a:spcBef>
              <a:buFont typeface="Arial" panose="020B0604020202020204" pitchFamily="34" charset="0"/>
              <a:buChar char="•"/>
            </a:pPr>
            <a:r>
              <a:rPr lang="tr-TR" sz="2700" baseline="3034" dirty="0">
                <a:cs typeface="Calibri"/>
              </a:rPr>
              <a:t>https://securityintelligence.com/events/cybersecurity-cognitive-era-priming-digital-immune-system/</a:t>
            </a:r>
          </a:p>
          <a:p>
            <a:pPr marL="469900" indent="-457200">
              <a:lnSpc>
                <a:spcPts val="1935"/>
              </a:lnSpc>
              <a:spcBef>
                <a:spcPts val="96"/>
              </a:spcBef>
              <a:buFont typeface="Arial" panose="020B0604020202020204" pitchFamily="34" charset="0"/>
              <a:buChar char="•"/>
            </a:pPr>
            <a:endParaRPr lang="tr-TR" sz="2700" baseline="3034" dirty="0">
              <a:cs typeface="Calibri"/>
            </a:endParaRPr>
          </a:p>
          <a:p>
            <a:pPr marL="469900" indent="-457200">
              <a:lnSpc>
                <a:spcPts val="1935"/>
              </a:lnSpc>
              <a:spcBef>
                <a:spcPts val="96"/>
              </a:spcBef>
              <a:buFont typeface="Arial" panose="020B0604020202020204" pitchFamily="34" charset="0"/>
              <a:buChar char="•"/>
            </a:pPr>
            <a:r>
              <a:rPr lang="tr-TR" sz="2700" baseline="3034" dirty="0">
                <a:cs typeface="Calibri"/>
              </a:rPr>
              <a:t>http://www.ling.helsinki.fi/kit/2008s/clt231/nltk-0.9.5/doc/en/book.html</a:t>
            </a:r>
          </a:p>
          <a:p>
            <a:pPr marL="469900" indent="-457200">
              <a:lnSpc>
                <a:spcPts val="1935"/>
              </a:lnSpc>
              <a:spcBef>
                <a:spcPts val="96"/>
              </a:spcBef>
              <a:buFont typeface="Arial" panose="020B0604020202020204" pitchFamily="34" charset="0"/>
              <a:buChar char="•"/>
            </a:pPr>
            <a:endParaRPr lang="tr-TR" sz="2700" baseline="3034" dirty="0">
              <a:cs typeface="Calibri"/>
            </a:endParaRPr>
          </a:p>
          <a:p>
            <a:pPr marL="469900" indent="-457200">
              <a:lnSpc>
                <a:spcPts val="1935"/>
              </a:lnSpc>
              <a:spcBef>
                <a:spcPts val="96"/>
              </a:spcBef>
              <a:buFont typeface="Arial" panose="020B0604020202020204" pitchFamily="34" charset="0"/>
              <a:buChar char="•"/>
            </a:pPr>
            <a:r>
              <a:rPr lang="tr-TR" sz="2700" baseline="3034" dirty="0">
                <a:cs typeface="Calibri"/>
              </a:rPr>
              <a:t>https://adeshpande3.github.io/adeshpande3.github.io/Deep-Learning-Research-Review-Week-3-Natural-Language-Processing</a:t>
            </a:r>
          </a:p>
          <a:p>
            <a:pPr marL="469900" indent="-457200">
              <a:lnSpc>
                <a:spcPts val="1935"/>
              </a:lnSpc>
              <a:spcBef>
                <a:spcPts val="96"/>
              </a:spcBef>
              <a:buFont typeface="Arial" panose="020B0604020202020204" pitchFamily="34" charset="0"/>
              <a:buChar char="•"/>
            </a:pPr>
            <a:endParaRPr lang="tr-TR" sz="2700" baseline="3034" dirty="0">
              <a:cs typeface="Calibri"/>
            </a:endParaRPr>
          </a:p>
          <a:p>
            <a:pPr marL="469900" indent="-457200">
              <a:lnSpc>
                <a:spcPts val="1935"/>
              </a:lnSpc>
              <a:spcBef>
                <a:spcPts val="96"/>
              </a:spcBef>
              <a:buFont typeface="Arial" panose="020B0604020202020204" pitchFamily="34" charset="0"/>
              <a:buChar char="•"/>
            </a:pPr>
            <a:endParaRPr lang="tr-TR" sz="2700" baseline="3034" dirty="0"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429127" y="5135173"/>
            <a:ext cx="139700" cy="2540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939"/>
              </a:lnSpc>
              <a:spcBef>
                <a:spcPts val="97"/>
              </a:spcBef>
            </a:pPr>
            <a:endParaRPr sz="18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772027" y="5148961"/>
            <a:ext cx="4647229" cy="528294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1935"/>
              </a:lnSpc>
              <a:spcBef>
                <a:spcPts val="96"/>
              </a:spcBef>
            </a:pPr>
            <a:endParaRPr sz="1800" dirty="0">
              <a:latin typeface="Calibri"/>
              <a:cs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408228" y="413156"/>
            <a:ext cx="8278572" cy="9141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200"/>
              </a:lnSpc>
              <a:spcBef>
                <a:spcPts val="360"/>
              </a:spcBef>
            </a:pPr>
            <a:r>
              <a:rPr lang="en-US" sz="4800" b="1" baseline="3120" dirty="0">
                <a:solidFill>
                  <a:srgbClr val="7E7E7E"/>
                </a:solidFill>
                <a:cs typeface="Calibri"/>
              </a:rPr>
              <a:t> What is an Information Security Analyst?</a:t>
            </a:r>
          </a:p>
          <a:p>
            <a:pPr marL="12700">
              <a:lnSpc>
                <a:spcPts val="7200"/>
              </a:lnSpc>
              <a:spcBef>
                <a:spcPts val="360"/>
              </a:spcBef>
            </a:pPr>
            <a:endParaRPr lang="en-US" sz="3600" dirty="0">
              <a:latin typeface="Calibri"/>
              <a:cs typeface="Calibri"/>
            </a:endParaRPr>
          </a:p>
        </p:txBody>
      </p:sp>
      <p:sp>
        <p:nvSpPr>
          <p:cNvPr id="9" name="object 8"/>
          <p:cNvSpPr txBox="1"/>
          <p:nvPr/>
        </p:nvSpPr>
        <p:spPr>
          <a:xfrm>
            <a:off x="1371600" y="1725507"/>
            <a:ext cx="7620000" cy="49700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1" name="object 3"/>
          <p:cNvSpPr txBox="1"/>
          <p:nvPr/>
        </p:nvSpPr>
        <p:spPr>
          <a:xfrm rot="16200000">
            <a:off x="-1790699" y="3314702"/>
            <a:ext cx="4953002" cy="76199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algn="ctr">
              <a:lnSpc>
                <a:spcPts val="4585"/>
              </a:lnSpc>
              <a:spcBef>
                <a:spcPts val="229"/>
              </a:spcBef>
            </a:pP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Key</a:t>
            </a:r>
            <a:r>
              <a:rPr lang="tr-TR" sz="6000" b="1" baseline="3103" dirty="0">
                <a:solidFill>
                  <a:srgbClr val="00AFEF"/>
                </a:solidFill>
                <a:cs typeface="Calibri"/>
              </a:rPr>
              <a:t> </a:t>
            </a: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Notes</a:t>
            </a:r>
            <a:endParaRPr sz="6000" dirty="0">
              <a:latin typeface="Calibri"/>
              <a:cs typeface="Calibri"/>
            </a:endParaRPr>
          </a:p>
        </p:txBody>
      </p:sp>
      <p:sp>
        <p:nvSpPr>
          <p:cNvPr id="13" name="object 12"/>
          <p:cNvSpPr/>
          <p:nvPr/>
        </p:nvSpPr>
        <p:spPr>
          <a:xfrm flipH="1">
            <a:off x="971516" y="1725507"/>
            <a:ext cx="45719" cy="444669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6" name="object 8"/>
          <p:cNvSpPr txBox="1"/>
          <p:nvPr/>
        </p:nvSpPr>
        <p:spPr>
          <a:xfrm>
            <a:off x="1468711" y="1732698"/>
            <a:ext cx="7294289" cy="4363302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355600" marR="152" indent="-342900">
              <a:lnSpc>
                <a:spcPct val="95825"/>
              </a:lnSpc>
              <a:spcBef>
                <a:spcPts val="1303"/>
              </a:spcBef>
              <a:buFont typeface="Arial" panose="020B0604020202020204" pitchFamily="34" charset="0"/>
              <a:buChar char="•"/>
            </a:pPr>
            <a:r>
              <a:rPr lang="en-US" dirty="0"/>
              <a:t>An information security analyst is someone who takes measures to protect a company's sensitive and mission-critical data, staying one step ahead of cyber attackers. They do this by coming up with innovative solutions to prevent critical information from being stolen, damaged or compromised by hackers.</a:t>
            </a:r>
          </a:p>
          <a:p>
            <a:pPr marL="355600" marR="152" indent="-342900">
              <a:lnSpc>
                <a:spcPct val="95825"/>
              </a:lnSpc>
              <a:spcBef>
                <a:spcPts val="1303"/>
              </a:spcBef>
              <a:buFont typeface="Arial" panose="020B0604020202020204" pitchFamily="34" charset="0"/>
              <a:buChar char="•"/>
            </a:pPr>
            <a:r>
              <a:rPr lang="en-US" dirty="0"/>
              <a:t>Note the differences between a Security Analyst and a Security Administrator:</a:t>
            </a:r>
          </a:p>
          <a:p>
            <a:pPr marL="755650" marR="152" lvl="1" indent="-285750">
              <a:lnSpc>
                <a:spcPct val="95825"/>
              </a:lnSpc>
              <a:spcBef>
                <a:spcPts val="1303"/>
              </a:spcBef>
              <a:buFont typeface="Arial" panose="020B0604020202020204" pitchFamily="34" charset="0"/>
              <a:buChar char="•"/>
            </a:pPr>
            <a:r>
              <a:rPr lang="en-US" dirty="0"/>
              <a:t>Security Analysts - are responsible for analyzing data and recommending changes to higher ups, but do not authorize and implement changes. Their main job is keeping attackers out.</a:t>
            </a:r>
          </a:p>
          <a:p>
            <a:pPr marL="755650" marR="152" lvl="1" indent="-285750">
              <a:lnSpc>
                <a:spcPct val="95825"/>
              </a:lnSpc>
              <a:spcBef>
                <a:spcPts val="1303"/>
              </a:spcBef>
              <a:buFont typeface="Arial" panose="020B0604020202020204" pitchFamily="34" charset="0"/>
              <a:buChar char="•"/>
            </a:pPr>
            <a:r>
              <a:rPr lang="en-US" dirty="0"/>
              <a:t>Security Administrators - ensure that systems are working as designed by making changes, applying patches and setting up new admin users. Their main job is keeping systems up.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811707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408228" y="413156"/>
            <a:ext cx="8278572" cy="9141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200"/>
              </a:lnSpc>
              <a:spcBef>
                <a:spcPts val="360"/>
              </a:spcBef>
            </a:pPr>
            <a:r>
              <a:rPr lang="en-US" sz="4800" b="1" baseline="3120" dirty="0">
                <a:solidFill>
                  <a:srgbClr val="7E7E7E"/>
                </a:solidFill>
                <a:cs typeface="Calibri"/>
              </a:rPr>
              <a:t>What does an Information Security Analyst do?</a:t>
            </a:r>
            <a:endParaRPr lang="tr-TR" sz="4800" b="1" baseline="3120" dirty="0">
              <a:solidFill>
                <a:srgbClr val="7E7E7E"/>
              </a:solidFill>
              <a:cs typeface="Calibri"/>
            </a:endParaRPr>
          </a:p>
        </p:txBody>
      </p:sp>
      <p:sp>
        <p:nvSpPr>
          <p:cNvPr id="11" name="object 3"/>
          <p:cNvSpPr txBox="1"/>
          <p:nvPr/>
        </p:nvSpPr>
        <p:spPr>
          <a:xfrm rot="16200000">
            <a:off x="-1790699" y="3314702"/>
            <a:ext cx="4953002" cy="76199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algn="ctr">
              <a:lnSpc>
                <a:spcPts val="4585"/>
              </a:lnSpc>
              <a:spcBef>
                <a:spcPts val="229"/>
              </a:spcBef>
            </a:pP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Key</a:t>
            </a:r>
            <a:r>
              <a:rPr lang="tr-TR" sz="6000" b="1" baseline="3103" dirty="0">
                <a:solidFill>
                  <a:srgbClr val="00AFEF"/>
                </a:solidFill>
                <a:cs typeface="Calibri"/>
              </a:rPr>
              <a:t> </a:t>
            </a: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Notes</a:t>
            </a:r>
            <a:endParaRPr sz="6000" dirty="0">
              <a:latin typeface="Calibri"/>
              <a:cs typeface="Calibri"/>
            </a:endParaRPr>
          </a:p>
        </p:txBody>
      </p:sp>
      <p:sp>
        <p:nvSpPr>
          <p:cNvPr id="13" name="object 12"/>
          <p:cNvSpPr/>
          <p:nvPr/>
        </p:nvSpPr>
        <p:spPr>
          <a:xfrm flipH="1">
            <a:off x="971516" y="1725507"/>
            <a:ext cx="45719" cy="444669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pic>
        <p:nvPicPr>
          <p:cNvPr id="2" name="Resim 1">
            <a:extLst>
              <a:ext uri="{FF2B5EF4-FFF2-40B4-BE49-F238E27FC236}">
                <a16:creationId xmlns:a16="http://schemas.microsoft.com/office/drawing/2014/main" id="{76D5FB97-60EA-421C-B9C3-EBC4C54A46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8984" y="1725507"/>
            <a:ext cx="9202984" cy="4468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757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408228" y="413156"/>
            <a:ext cx="8278572" cy="9141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200"/>
              </a:lnSpc>
              <a:spcBef>
                <a:spcPts val="360"/>
              </a:spcBef>
            </a:pPr>
            <a:r>
              <a:rPr lang="en-US" sz="4800" b="1" baseline="3120" dirty="0">
                <a:solidFill>
                  <a:srgbClr val="7E7E7E"/>
                </a:solidFill>
                <a:cs typeface="Calibri"/>
              </a:rPr>
              <a:t>What does an Information Security Analyst do?</a:t>
            </a:r>
            <a:endParaRPr lang="tr-TR" sz="4800" b="1" baseline="3120" dirty="0">
              <a:solidFill>
                <a:srgbClr val="7E7E7E"/>
              </a:solidFill>
              <a:cs typeface="Calibri"/>
            </a:endParaRPr>
          </a:p>
        </p:txBody>
      </p:sp>
      <p:sp>
        <p:nvSpPr>
          <p:cNvPr id="11" name="object 3"/>
          <p:cNvSpPr txBox="1"/>
          <p:nvPr/>
        </p:nvSpPr>
        <p:spPr>
          <a:xfrm rot="16200000">
            <a:off x="-1790699" y="3314702"/>
            <a:ext cx="4953002" cy="76199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algn="ctr">
              <a:lnSpc>
                <a:spcPts val="4585"/>
              </a:lnSpc>
              <a:spcBef>
                <a:spcPts val="229"/>
              </a:spcBef>
            </a:pP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Key</a:t>
            </a:r>
            <a:r>
              <a:rPr lang="tr-TR" sz="6000" b="1" baseline="3103" dirty="0">
                <a:solidFill>
                  <a:srgbClr val="00AFEF"/>
                </a:solidFill>
                <a:cs typeface="Calibri"/>
              </a:rPr>
              <a:t> </a:t>
            </a: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Notes</a:t>
            </a:r>
            <a:endParaRPr sz="6000" dirty="0">
              <a:latin typeface="Calibri"/>
              <a:cs typeface="Calibri"/>
            </a:endParaRPr>
          </a:p>
        </p:txBody>
      </p:sp>
      <p:sp>
        <p:nvSpPr>
          <p:cNvPr id="13" name="object 12"/>
          <p:cNvSpPr/>
          <p:nvPr/>
        </p:nvSpPr>
        <p:spPr>
          <a:xfrm flipH="1">
            <a:off x="971516" y="1725507"/>
            <a:ext cx="45719" cy="444669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80BC5C22-1286-4ACE-8034-7CCD565713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09600"/>
            <a:ext cx="9144000" cy="5830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706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3"/>
          <p:cNvSpPr txBox="1"/>
          <p:nvPr/>
        </p:nvSpPr>
        <p:spPr>
          <a:xfrm rot="16200000">
            <a:off x="-1790699" y="3314702"/>
            <a:ext cx="4953002" cy="76199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algn="ctr">
              <a:lnSpc>
                <a:spcPts val="4585"/>
              </a:lnSpc>
              <a:spcBef>
                <a:spcPts val="229"/>
              </a:spcBef>
            </a:pP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Key</a:t>
            </a:r>
            <a:r>
              <a:rPr lang="tr-TR" sz="6000" b="1" baseline="3103" dirty="0">
                <a:solidFill>
                  <a:srgbClr val="00AFEF"/>
                </a:solidFill>
                <a:cs typeface="Calibri"/>
              </a:rPr>
              <a:t> </a:t>
            </a: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Notes</a:t>
            </a:r>
            <a:endParaRPr sz="6000" dirty="0">
              <a:latin typeface="Calibri"/>
              <a:cs typeface="Calibri"/>
            </a:endParaRPr>
          </a:p>
        </p:txBody>
      </p:sp>
      <p:sp>
        <p:nvSpPr>
          <p:cNvPr id="13" name="object 12"/>
          <p:cNvSpPr/>
          <p:nvPr/>
        </p:nvSpPr>
        <p:spPr>
          <a:xfrm flipH="1">
            <a:off x="971516" y="1725507"/>
            <a:ext cx="45719" cy="444669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02EF3EC1-4BC4-412A-985F-5821B961EF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69899"/>
            <a:ext cx="9220200" cy="5346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567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408228" y="413156"/>
            <a:ext cx="8278572" cy="9141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200"/>
              </a:lnSpc>
              <a:spcBef>
                <a:spcPts val="360"/>
              </a:spcBef>
            </a:pPr>
            <a:r>
              <a:rPr lang="en-US" sz="4800" b="1" baseline="3120" dirty="0">
                <a:solidFill>
                  <a:srgbClr val="7E7E7E"/>
                </a:solidFill>
                <a:cs typeface="Calibri"/>
              </a:rPr>
              <a:t>What is Natural Language Processing?</a:t>
            </a:r>
          </a:p>
        </p:txBody>
      </p:sp>
      <p:sp>
        <p:nvSpPr>
          <p:cNvPr id="14" name="object 8"/>
          <p:cNvSpPr txBox="1"/>
          <p:nvPr/>
        </p:nvSpPr>
        <p:spPr>
          <a:xfrm>
            <a:off x="1371600" y="1725507"/>
            <a:ext cx="7620000" cy="49700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0" name="object 3"/>
          <p:cNvSpPr txBox="1"/>
          <p:nvPr/>
        </p:nvSpPr>
        <p:spPr>
          <a:xfrm rot="16200000">
            <a:off x="-1790699" y="3314702"/>
            <a:ext cx="4953002" cy="76199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algn="ctr">
              <a:lnSpc>
                <a:spcPts val="4585"/>
              </a:lnSpc>
              <a:spcBef>
                <a:spcPts val="229"/>
              </a:spcBef>
            </a:pP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Key</a:t>
            </a:r>
            <a:r>
              <a:rPr lang="tr-TR" sz="6000" b="1" baseline="3103" dirty="0">
                <a:solidFill>
                  <a:srgbClr val="00AFEF"/>
                </a:solidFill>
                <a:cs typeface="Calibri"/>
              </a:rPr>
              <a:t> </a:t>
            </a: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Notes</a:t>
            </a:r>
            <a:endParaRPr sz="6000" dirty="0">
              <a:latin typeface="Calibri"/>
              <a:cs typeface="Calibri"/>
            </a:endParaRPr>
          </a:p>
        </p:txBody>
      </p:sp>
      <p:sp>
        <p:nvSpPr>
          <p:cNvPr id="21" name="object 12"/>
          <p:cNvSpPr/>
          <p:nvPr/>
        </p:nvSpPr>
        <p:spPr>
          <a:xfrm flipH="1">
            <a:off x="971516" y="1725507"/>
            <a:ext cx="45719" cy="444669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pic>
        <p:nvPicPr>
          <p:cNvPr id="1026" name="Picture 2" descr="https://www.xenonstack.com/blog/static/public/uploads/media/what-is-natural-language-processing.png">
            <a:extLst>
              <a:ext uri="{FF2B5EF4-FFF2-40B4-BE49-F238E27FC236}">
                <a16:creationId xmlns:a16="http://schemas.microsoft.com/office/drawing/2014/main" id="{7F6669F5-F3A4-4EBA-AE39-8BAFC1B843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3526" y="1920029"/>
            <a:ext cx="6686550" cy="405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Dikdörtgen 2">
            <a:extLst>
              <a:ext uri="{FF2B5EF4-FFF2-40B4-BE49-F238E27FC236}">
                <a16:creationId xmlns:a16="http://schemas.microsoft.com/office/drawing/2014/main" id="{5AD87552-4AAC-4432-A40F-3375B6844334}"/>
              </a:ext>
            </a:extLst>
          </p:cNvPr>
          <p:cNvSpPr/>
          <p:nvPr/>
        </p:nvSpPr>
        <p:spPr>
          <a:xfrm>
            <a:off x="2590801" y="5989711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Natural Language Processing (NLP) is “ability of machines to understand and interpret human language the way it is written or spoken”.</a:t>
            </a:r>
          </a:p>
        </p:txBody>
      </p:sp>
    </p:spTree>
    <p:extLst>
      <p:ext uri="{BB962C8B-B14F-4D97-AF65-F5344CB8AC3E}">
        <p14:creationId xmlns:p14="http://schemas.microsoft.com/office/powerpoint/2010/main" val="414023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408228" y="413156"/>
            <a:ext cx="8278572" cy="9141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200"/>
              </a:lnSpc>
              <a:spcBef>
                <a:spcPts val="360"/>
              </a:spcBef>
            </a:pPr>
            <a:r>
              <a:rPr lang="en-US" sz="4800" b="1" baseline="3120" dirty="0" err="1">
                <a:solidFill>
                  <a:srgbClr val="7E7E7E"/>
                </a:solidFill>
                <a:cs typeface="Calibri"/>
              </a:rPr>
              <a:t>Wh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y do </a:t>
            </a: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we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</a:t>
            </a: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need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</a:t>
            </a:r>
            <a:r>
              <a:rPr lang="en-US" sz="4800" b="1" baseline="3120" dirty="0">
                <a:solidFill>
                  <a:srgbClr val="7E7E7E"/>
                </a:solidFill>
                <a:cs typeface="Calibri"/>
              </a:rPr>
              <a:t>Natural Language Processing?</a:t>
            </a:r>
          </a:p>
        </p:txBody>
      </p:sp>
      <p:sp>
        <p:nvSpPr>
          <p:cNvPr id="11" name="object 3"/>
          <p:cNvSpPr txBox="1"/>
          <p:nvPr/>
        </p:nvSpPr>
        <p:spPr>
          <a:xfrm rot="16200000">
            <a:off x="-1790699" y="3314702"/>
            <a:ext cx="4953002" cy="76199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algn="ctr">
              <a:lnSpc>
                <a:spcPts val="4585"/>
              </a:lnSpc>
              <a:spcBef>
                <a:spcPts val="229"/>
              </a:spcBef>
            </a:pP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Key</a:t>
            </a:r>
            <a:r>
              <a:rPr lang="tr-TR" sz="6000" b="1" baseline="3103" dirty="0">
                <a:solidFill>
                  <a:srgbClr val="00AFEF"/>
                </a:solidFill>
                <a:cs typeface="Calibri"/>
              </a:rPr>
              <a:t> </a:t>
            </a: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Notes</a:t>
            </a:r>
            <a:endParaRPr sz="6000" dirty="0">
              <a:latin typeface="Calibri"/>
              <a:cs typeface="Calibri"/>
            </a:endParaRPr>
          </a:p>
        </p:txBody>
      </p:sp>
      <p:sp>
        <p:nvSpPr>
          <p:cNvPr id="13" name="object 12"/>
          <p:cNvSpPr/>
          <p:nvPr/>
        </p:nvSpPr>
        <p:spPr>
          <a:xfrm flipH="1">
            <a:off x="971516" y="1725507"/>
            <a:ext cx="45719" cy="444669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pic>
        <p:nvPicPr>
          <p:cNvPr id="2052" name="Picture 4" descr="https://securityintelligence.com/wp-content/uploads/2016/08/WatsonForCybersecurity-1.png">
            <a:extLst>
              <a:ext uri="{FF2B5EF4-FFF2-40B4-BE49-F238E27FC236}">
                <a16:creationId xmlns:a16="http://schemas.microsoft.com/office/drawing/2014/main" id="{6BD47EED-08C1-4129-AB11-661893CDB2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27352"/>
            <a:ext cx="9144000" cy="5530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7312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 txBox="1"/>
          <p:nvPr/>
        </p:nvSpPr>
        <p:spPr>
          <a:xfrm>
            <a:off x="408228" y="413156"/>
            <a:ext cx="8278572" cy="914196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200"/>
              </a:lnSpc>
              <a:spcBef>
                <a:spcPts val="360"/>
              </a:spcBef>
            </a:pPr>
            <a:r>
              <a:rPr lang="en-US" sz="4800" b="1" baseline="3120" dirty="0" err="1">
                <a:solidFill>
                  <a:srgbClr val="7E7E7E"/>
                </a:solidFill>
                <a:cs typeface="Calibri"/>
              </a:rPr>
              <a:t>Wh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y do </a:t>
            </a: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we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</a:t>
            </a:r>
            <a:r>
              <a:rPr lang="tr-TR" sz="4800" b="1" baseline="3120" dirty="0" err="1">
                <a:solidFill>
                  <a:srgbClr val="7E7E7E"/>
                </a:solidFill>
                <a:cs typeface="Calibri"/>
              </a:rPr>
              <a:t>need</a:t>
            </a:r>
            <a:r>
              <a:rPr lang="tr-TR" sz="4800" b="1" baseline="3120" dirty="0">
                <a:solidFill>
                  <a:srgbClr val="7E7E7E"/>
                </a:solidFill>
                <a:cs typeface="Calibri"/>
              </a:rPr>
              <a:t> </a:t>
            </a:r>
            <a:r>
              <a:rPr lang="en-US" sz="4800" b="1" baseline="3120" dirty="0">
                <a:solidFill>
                  <a:srgbClr val="7E7E7E"/>
                </a:solidFill>
                <a:cs typeface="Calibri"/>
              </a:rPr>
              <a:t>Natural Language Processing?</a:t>
            </a:r>
          </a:p>
        </p:txBody>
      </p:sp>
      <p:sp>
        <p:nvSpPr>
          <p:cNvPr id="14" name="object 8"/>
          <p:cNvSpPr txBox="1"/>
          <p:nvPr/>
        </p:nvSpPr>
        <p:spPr>
          <a:xfrm>
            <a:off x="1371600" y="1725507"/>
            <a:ext cx="7620000" cy="4970071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0" name="object 3"/>
          <p:cNvSpPr txBox="1"/>
          <p:nvPr/>
        </p:nvSpPr>
        <p:spPr>
          <a:xfrm rot="16200000">
            <a:off x="-1790699" y="3314702"/>
            <a:ext cx="4953002" cy="761998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algn="ctr">
              <a:lnSpc>
                <a:spcPts val="4585"/>
              </a:lnSpc>
              <a:spcBef>
                <a:spcPts val="229"/>
              </a:spcBef>
            </a:pP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Key</a:t>
            </a:r>
            <a:r>
              <a:rPr lang="tr-TR" sz="6000" b="1" baseline="3103" dirty="0">
                <a:solidFill>
                  <a:srgbClr val="00AFEF"/>
                </a:solidFill>
                <a:cs typeface="Calibri"/>
              </a:rPr>
              <a:t> </a:t>
            </a:r>
            <a:r>
              <a:rPr lang="tr-TR" sz="6000" b="1" baseline="3103" dirty="0" err="1">
                <a:solidFill>
                  <a:srgbClr val="00AFEF"/>
                </a:solidFill>
                <a:cs typeface="Calibri"/>
              </a:rPr>
              <a:t>Notes</a:t>
            </a:r>
            <a:endParaRPr sz="6000" dirty="0">
              <a:latin typeface="Calibri"/>
              <a:cs typeface="Calibri"/>
            </a:endParaRPr>
          </a:p>
        </p:txBody>
      </p:sp>
      <p:sp>
        <p:nvSpPr>
          <p:cNvPr id="21" name="object 12"/>
          <p:cNvSpPr/>
          <p:nvPr/>
        </p:nvSpPr>
        <p:spPr>
          <a:xfrm flipH="1">
            <a:off x="971516" y="1725507"/>
            <a:ext cx="45719" cy="444669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pic>
        <p:nvPicPr>
          <p:cNvPr id="2" name="Resim 1">
            <a:extLst>
              <a:ext uri="{FF2B5EF4-FFF2-40B4-BE49-F238E27FC236}">
                <a16:creationId xmlns:a16="http://schemas.microsoft.com/office/drawing/2014/main" id="{4F0DA96A-1E6F-40E0-92CE-ED76A737C8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47800"/>
            <a:ext cx="9144000" cy="4665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526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is Teması">
  <a:themeElements>
    <a:clrScheme name="Ofi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is Teması">
  <a:themeElements>
    <a:clrScheme name="Ofi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2829</TotalTime>
  <Words>976</Words>
  <Application>Microsoft Office PowerPoint</Application>
  <PresentationFormat>Ekran Gösterisi (4:3)</PresentationFormat>
  <Paragraphs>165</Paragraphs>
  <Slides>25</Slides>
  <Notes>22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25</vt:i4>
      </vt:variant>
    </vt:vector>
  </HeadingPairs>
  <TitlesOfParts>
    <vt:vector size="29" baseType="lpstr">
      <vt:lpstr>Arial</vt:lpstr>
      <vt:lpstr>Calibri</vt:lpstr>
      <vt:lpstr>Times New Roman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Ozgur</dc:creator>
  <cp:lastModifiedBy>Ozgur</cp:lastModifiedBy>
  <cp:revision>120</cp:revision>
  <dcterms:modified xsi:type="dcterms:W3CDTF">2017-12-20T08:10:06Z</dcterms:modified>
</cp:coreProperties>
</file>